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3"/>
  </p:notesMasterIdLst>
  <p:handoutMasterIdLst>
    <p:handoutMasterId r:id="rId24"/>
  </p:handoutMasterIdLst>
  <p:sldIdLst>
    <p:sldId id="322" r:id="rId2"/>
    <p:sldId id="323" r:id="rId3"/>
    <p:sldId id="302" r:id="rId4"/>
    <p:sldId id="303" r:id="rId5"/>
    <p:sldId id="304" r:id="rId6"/>
    <p:sldId id="305" r:id="rId7"/>
    <p:sldId id="306" r:id="rId8"/>
    <p:sldId id="307" r:id="rId9"/>
    <p:sldId id="308" r:id="rId10"/>
    <p:sldId id="309" r:id="rId11"/>
    <p:sldId id="315" r:id="rId12"/>
    <p:sldId id="316" r:id="rId13"/>
    <p:sldId id="311" r:id="rId14"/>
    <p:sldId id="329" r:id="rId15"/>
    <p:sldId id="321" r:id="rId16"/>
    <p:sldId id="331" r:id="rId17"/>
    <p:sldId id="319" r:id="rId18"/>
    <p:sldId id="330" r:id="rId19"/>
    <p:sldId id="324" r:id="rId20"/>
    <p:sldId id="325" r:id="rId21"/>
    <p:sldId id="328"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84254" autoAdjust="0"/>
  </p:normalViewPr>
  <p:slideViewPr>
    <p:cSldViewPr>
      <p:cViewPr varScale="1">
        <p:scale>
          <a:sx n="116" d="100"/>
          <a:sy n="116" d="100"/>
        </p:scale>
        <p:origin x="302"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5EE3DA-C583-4C1D-B86D-BBF6A8D643B2}"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E4BF4228-7B81-4835-AFCB-29D916872657}">
      <dgm:prSet phldrT="[Text]" custT="1"/>
      <dgm:spPr>
        <a:solidFill>
          <a:schemeClr val="accent4"/>
        </a:solidFill>
        <a:ln w="25400" cmpd="sng">
          <a:noFill/>
        </a:ln>
      </dgm:spPr>
      <dgm:t>
        <a:bodyPr/>
        <a:lstStyle/>
        <a:p>
          <a:r>
            <a:rPr lang="en-US" sz="2400" b="1" dirty="0"/>
            <a:t>Spring 2019</a:t>
          </a:r>
        </a:p>
      </dgm:t>
    </dgm:pt>
    <dgm:pt modelId="{4E39F276-1B6B-48F2-B745-863E0DA398BE}" type="parTrans" cxnId="{D807B2A4-2104-4233-BC84-BDCB957FDC5F}">
      <dgm:prSet/>
      <dgm:spPr/>
      <dgm:t>
        <a:bodyPr/>
        <a:lstStyle/>
        <a:p>
          <a:endParaRPr lang="en-US"/>
        </a:p>
      </dgm:t>
    </dgm:pt>
    <dgm:pt modelId="{E3705D1B-F451-491C-8529-F471F755BA7D}" type="sibTrans" cxnId="{D807B2A4-2104-4233-BC84-BDCB957FDC5F}">
      <dgm:prSet/>
      <dgm:spPr>
        <a:solidFill>
          <a:schemeClr val="accent4"/>
        </a:solidFill>
      </dgm:spPr>
      <dgm:t>
        <a:bodyPr/>
        <a:lstStyle/>
        <a:p>
          <a:endParaRPr lang="en-US"/>
        </a:p>
      </dgm:t>
    </dgm:pt>
    <dgm:pt modelId="{1BCBF88C-B11E-4E30-AC13-F7258247D067}">
      <dgm:prSet phldrT="[Text]" custT="1"/>
      <dgm:spPr>
        <a:ln w="25400" cmpd="sng">
          <a:solidFill>
            <a:schemeClr val="accent4"/>
          </a:solidFill>
        </a:ln>
      </dgm:spPr>
      <dgm:t>
        <a:bodyPr/>
        <a:lstStyle/>
        <a:p>
          <a:pPr marL="228600" lvl="1" indent="-228600" algn="l" defTabSz="933450">
            <a:lnSpc>
              <a:spcPct val="90000"/>
            </a:lnSpc>
            <a:spcBef>
              <a:spcPct val="0"/>
            </a:spcBef>
            <a:spcAft>
              <a:spcPct val="15000"/>
            </a:spcAft>
          </a:pPr>
          <a:r>
            <a:rPr lang="en-US" sz="1600" kern="1200" dirty="0"/>
            <a:t>Convene </a:t>
          </a:r>
          <a:br>
            <a:rPr lang="en-US" sz="1600" kern="1200" dirty="0"/>
          </a:br>
          <a:r>
            <a:rPr lang="en-US" sz="1600" kern="1200" dirty="0"/>
            <a:t>Advisory Board </a:t>
          </a:r>
          <a:endParaRPr lang="en-US" sz="1600" kern="1200" dirty="0">
            <a:solidFill>
              <a:prstClr val="black">
                <a:hueOff val="0"/>
                <a:satOff val="0"/>
                <a:lumOff val="0"/>
                <a:alphaOff val="0"/>
              </a:prstClr>
            </a:solidFill>
            <a:latin typeface="Segoe UI"/>
            <a:ea typeface="+mn-ea"/>
            <a:cs typeface="+mn-cs"/>
          </a:endParaRPr>
        </a:p>
      </dgm:t>
    </dgm:pt>
    <dgm:pt modelId="{7B17B84D-B923-4548-AE9B-3FFDDDADE106}" type="parTrans" cxnId="{DA9B478A-C988-4CC2-989A-2E8DC3FA764C}">
      <dgm:prSet/>
      <dgm:spPr/>
      <dgm:t>
        <a:bodyPr/>
        <a:lstStyle/>
        <a:p>
          <a:endParaRPr lang="en-US"/>
        </a:p>
      </dgm:t>
    </dgm:pt>
    <dgm:pt modelId="{03F5AAB0-4ADB-4D99-9218-B18ECD7FB3A5}" type="sibTrans" cxnId="{DA9B478A-C988-4CC2-989A-2E8DC3FA764C}">
      <dgm:prSet/>
      <dgm:spPr/>
      <dgm:t>
        <a:bodyPr/>
        <a:lstStyle/>
        <a:p>
          <a:endParaRPr lang="en-US"/>
        </a:p>
      </dgm:t>
    </dgm:pt>
    <dgm:pt modelId="{20A66BC2-5320-45F5-B4A0-798913E1D6E7}">
      <dgm:prSet phldrT="[Text]" custT="1"/>
      <dgm:spPr>
        <a:solidFill>
          <a:schemeClr val="accent3"/>
        </a:solidFill>
        <a:ln w="25400" cmpd="sng">
          <a:noFill/>
        </a:ln>
      </dgm:spPr>
      <dgm:t>
        <a:bodyPr/>
        <a:lstStyle/>
        <a:p>
          <a:r>
            <a:rPr lang="en-US" sz="2400" b="1" dirty="0"/>
            <a:t>Summer 2019</a:t>
          </a:r>
        </a:p>
      </dgm:t>
    </dgm:pt>
    <dgm:pt modelId="{CF79714B-E709-4D52-8D7F-5BB6F78F1C17}" type="parTrans" cxnId="{F3D040BA-2CE1-4DAB-9C9B-A22B430B147A}">
      <dgm:prSet/>
      <dgm:spPr/>
      <dgm:t>
        <a:bodyPr/>
        <a:lstStyle/>
        <a:p>
          <a:endParaRPr lang="en-US"/>
        </a:p>
      </dgm:t>
    </dgm:pt>
    <dgm:pt modelId="{F7693272-4AC4-48EC-9BFD-24649306CEAC}" type="sibTrans" cxnId="{F3D040BA-2CE1-4DAB-9C9B-A22B430B147A}">
      <dgm:prSet/>
      <dgm:spPr/>
      <dgm:t>
        <a:bodyPr/>
        <a:lstStyle/>
        <a:p>
          <a:endParaRPr lang="en-US"/>
        </a:p>
      </dgm:t>
    </dgm:pt>
    <dgm:pt modelId="{F1B5EFDF-1EA3-45B4-953E-63369EE183BA}">
      <dgm:prSet phldrT="[Text]" custT="1"/>
      <dgm:spPr>
        <a:ln w="25400" cmpd="sng">
          <a:solidFill>
            <a:schemeClr val="accent3"/>
          </a:solidFill>
        </a:ln>
      </dgm:spPr>
      <dgm:t>
        <a:bodyPr/>
        <a:lstStyle/>
        <a:p>
          <a:pPr marL="228600" lvl="1" indent="-228600" algn="l" defTabSz="933450">
            <a:lnSpc>
              <a:spcPct val="90000"/>
            </a:lnSpc>
            <a:spcBef>
              <a:spcPct val="0"/>
            </a:spcBef>
            <a:spcAft>
              <a:spcPct val="15000"/>
            </a:spcAft>
          </a:pPr>
          <a:r>
            <a:rPr lang="en-US" sz="1600" kern="1200" dirty="0"/>
            <a:t>Campuses submit commitments and efforts related to closing equity gaps</a:t>
          </a:r>
          <a:endParaRPr lang="en-US" sz="1600" kern="1200" dirty="0">
            <a:solidFill>
              <a:prstClr val="black">
                <a:hueOff val="0"/>
                <a:satOff val="0"/>
                <a:lumOff val="0"/>
                <a:alphaOff val="0"/>
              </a:prstClr>
            </a:solidFill>
            <a:latin typeface="Segoe UI"/>
            <a:ea typeface="+mn-ea"/>
            <a:cs typeface="+mn-cs"/>
          </a:endParaRPr>
        </a:p>
      </dgm:t>
    </dgm:pt>
    <dgm:pt modelId="{A46D3F9E-CD12-4A20-9506-34BDE4E044E5}" type="parTrans" cxnId="{ECD06C37-5259-48D4-B780-26B49EB636DE}">
      <dgm:prSet/>
      <dgm:spPr/>
      <dgm:t>
        <a:bodyPr/>
        <a:lstStyle/>
        <a:p>
          <a:endParaRPr lang="en-US"/>
        </a:p>
      </dgm:t>
    </dgm:pt>
    <dgm:pt modelId="{C9136621-DEBD-4782-A502-32294DDD905A}" type="sibTrans" cxnId="{ECD06C37-5259-48D4-B780-26B49EB636DE}">
      <dgm:prSet/>
      <dgm:spPr/>
      <dgm:t>
        <a:bodyPr/>
        <a:lstStyle/>
        <a:p>
          <a:endParaRPr lang="en-US"/>
        </a:p>
      </dgm:t>
    </dgm:pt>
    <dgm:pt modelId="{B392FD7D-21FC-4827-BC48-512F648CAA08}">
      <dgm:prSet phldrT="[Text]" custT="1"/>
      <dgm:spPr>
        <a:solidFill>
          <a:schemeClr val="accent2"/>
        </a:solidFill>
        <a:ln w="25400" cmpd="sng">
          <a:noFill/>
        </a:ln>
      </dgm:spPr>
      <dgm:t>
        <a:bodyPr/>
        <a:lstStyle/>
        <a:p>
          <a:r>
            <a:rPr lang="en-US" sz="2400" b="1" dirty="0"/>
            <a:t>Fall 2019</a:t>
          </a:r>
        </a:p>
      </dgm:t>
    </dgm:pt>
    <dgm:pt modelId="{3A93D7E5-3E52-41EE-AB14-3B92D97BD41A}" type="parTrans" cxnId="{F47B069D-C7BD-46C8-BC80-C272EC23AFDF}">
      <dgm:prSet/>
      <dgm:spPr/>
      <dgm:t>
        <a:bodyPr/>
        <a:lstStyle/>
        <a:p>
          <a:endParaRPr lang="en-US"/>
        </a:p>
      </dgm:t>
    </dgm:pt>
    <dgm:pt modelId="{2722ED9C-AC63-4C2E-BACA-A15E03B1BD22}" type="sibTrans" cxnId="{F47B069D-C7BD-46C8-BC80-C272EC23AFDF}">
      <dgm:prSet/>
      <dgm:spPr>
        <a:solidFill>
          <a:schemeClr val="accent2"/>
        </a:solidFill>
      </dgm:spPr>
      <dgm:t>
        <a:bodyPr/>
        <a:lstStyle/>
        <a:p>
          <a:endParaRPr lang="en-US"/>
        </a:p>
      </dgm:t>
    </dgm:pt>
    <dgm:pt modelId="{092BF134-0E10-4F45-88EE-22B8F2616564}">
      <dgm:prSet phldrT="[Text]" custT="1"/>
      <dgm:spPr>
        <a:ln w="25400" cmpd="sng">
          <a:solidFill>
            <a:schemeClr val="accent2"/>
          </a:solidFill>
        </a:ln>
      </dgm:spPr>
      <dgm:t>
        <a:bodyPr/>
        <a:lstStyle/>
        <a:p>
          <a:r>
            <a:rPr lang="en-US" sz="1600" dirty="0"/>
            <a:t>Provide feedback to campuses and request revisions. BHE retreat focused on systemwide strategic framework and review goals, baselines, and targets</a:t>
          </a:r>
        </a:p>
      </dgm:t>
    </dgm:pt>
    <dgm:pt modelId="{4927F0AD-F008-467E-ACB7-51E88F3602E5}" type="parTrans" cxnId="{EECE3CD9-33AE-4471-8C1F-868C2F929520}">
      <dgm:prSet/>
      <dgm:spPr/>
      <dgm:t>
        <a:bodyPr/>
        <a:lstStyle/>
        <a:p>
          <a:endParaRPr lang="en-US"/>
        </a:p>
      </dgm:t>
    </dgm:pt>
    <dgm:pt modelId="{95F8D493-409C-4754-ABD9-F6EC17323346}" type="sibTrans" cxnId="{EECE3CD9-33AE-4471-8C1F-868C2F929520}">
      <dgm:prSet/>
      <dgm:spPr/>
      <dgm:t>
        <a:bodyPr/>
        <a:lstStyle/>
        <a:p>
          <a:endParaRPr lang="en-US"/>
        </a:p>
      </dgm:t>
    </dgm:pt>
    <dgm:pt modelId="{4C31562D-564A-46DC-AD26-BC4CC4F6C557}">
      <dgm:prSet phldrT="[Text]" custT="1"/>
      <dgm:spPr>
        <a:solidFill>
          <a:schemeClr val="accent4"/>
        </a:solidFill>
        <a:ln w="25400" cmpd="sng">
          <a:noFill/>
        </a:ln>
      </dgm:spPr>
      <dgm:t>
        <a:bodyPr/>
        <a:lstStyle/>
        <a:p>
          <a:r>
            <a:rPr lang="en-US" sz="2400" b="1" dirty="0"/>
            <a:t>Spring 2020</a:t>
          </a:r>
        </a:p>
      </dgm:t>
    </dgm:pt>
    <dgm:pt modelId="{74127A44-76FB-455C-A257-BED19594985B}" type="parTrans" cxnId="{751C0B6B-D216-43AD-989F-797DA96B3936}">
      <dgm:prSet/>
      <dgm:spPr/>
      <dgm:t>
        <a:bodyPr/>
        <a:lstStyle/>
        <a:p>
          <a:endParaRPr lang="en-US"/>
        </a:p>
      </dgm:t>
    </dgm:pt>
    <dgm:pt modelId="{38405C1F-F180-4EC0-BB23-BD6B337266B1}" type="sibTrans" cxnId="{751C0B6B-D216-43AD-989F-797DA96B3936}">
      <dgm:prSet/>
      <dgm:spPr/>
      <dgm:t>
        <a:bodyPr/>
        <a:lstStyle/>
        <a:p>
          <a:endParaRPr lang="en-US"/>
        </a:p>
      </dgm:t>
    </dgm:pt>
    <dgm:pt modelId="{CD15CC39-D3DB-4811-AC08-E731262E1E90}">
      <dgm:prSet phldrT="[Text]" custT="1"/>
      <dgm:spPr>
        <a:ln w="25400" cmpd="sng">
          <a:solidFill>
            <a:schemeClr val="accent4"/>
          </a:solidFill>
        </a:ln>
      </dgm:spPr>
      <dgm:t>
        <a:bodyPr/>
        <a:lstStyle/>
        <a:p>
          <a:r>
            <a:rPr lang="en-US" sz="1600" dirty="0"/>
            <a:t>Systemwide convening</a:t>
          </a:r>
        </a:p>
      </dgm:t>
    </dgm:pt>
    <dgm:pt modelId="{90A74684-D9DB-4B4A-A544-DDF4AE94BAC8}" type="parTrans" cxnId="{02A7BC4F-452A-4AAD-B02E-F8C6471A9D59}">
      <dgm:prSet/>
      <dgm:spPr/>
      <dgm:t>
        <a:bodyPr/>
        <a:lstStyle/>
        <a:p>
          <a:endParaRPr lang="en-US"/>
        </a:p>
      </dgm:t>
    </dgm:pt>
    <dgm:pt modelId="{5AAC00DD-D0AF-479F-BDFF-AFC4C2C911C2}" type="sibTrans" cxnId="{02A7BC4F-452A-4AAD-B02E-F8C6471A9D59}">
      <dgm:prSet/>
      <dgm:spPr/>
      <dgm:t>
        <a:bodyPr/>
        <a:lstStyle/>
        <a:p>
          <a:endParaRPr lang="en-US"/>
        </a:p>
      </dgm:t>
    </dgm:pt>
    <dgm:pt modelId="{E25562E4-2086-4B55-98FE-690759F9EBED}">
      <dgm:prSet custT="1"/>
      <dgm:spPr/>
      <dgm:t>
        <a:bodyPr/>
        <a:lstStyle/>
        <a:p>
          <a:pPr marL="228600" lvl="1" indent="-228600" algn="l" defTabSz="933450">
            <a:lnSpc>
              <a:spcPct val="90000"/>
            </a:lnSpc>
            <a:spcBef>
              <a:spcPct val="0"/>
            </a:spcBef>
            <a:spcAft>
              <a:spcPct val="15000"/>
            </a:spcAft>
            <a:buChar char="•"/>
          </a:pPr>
          <a:r>
            <a:rPr lang="en-US" sz="1600" dirty="0"/>
            <a:t>Convene Executive Committee</a:t>
          </a:r>
        </a:p>
      </dgm:t>
    </dgm:pt>
    <dgm:pt modelId="{6F0C776F-6A07-4152-9277-C5E63DE8E036}" type="parTrans" cxnId="{6D789A2A-9D5E-40B4-95EB-13C82BBC687A}">
      <dgm:prSet/>
      <dgm:spPr/>
      <dgm:t>
        <a:bodyPr/>
        <a:lstStyle/>
        <a:p>
          <a:endParaRPr lang="en-US"/>
        </a:p>
      </dgm:t>
    </dgm:pt>
    <dgm:pt modelId="{B55C9703-9B4D-4B1D-B7D6-AEC343F2F116}" type="sibTrans" cxnId="{6D789A2A-9D5E-40B4-95EB-13C82BBC687A}">
      <dgm:prSet/>
      <dgm:spPr/>
      <dgm:t>
        <a:bodyPr/>
        <a:lstStyle/>
        <a:p>
          <a:endParaRPr lang="en-US"/>
        </a:p>
      </dgm:t>
    </dgm:pt>
    <dgm:pt modelId="{7F6A09DD-D46F-4A90-B075-584F11CD8876}">
      <dgm:prSet custT="1"/>
      <dgm:spPr/>
      <dgm:t>
        <a:bodyPr/>
        <a:lstStyle/>
        <a:p>
          <a:pPr marL="228600" lvl="1" indent="-228600" algn="l" defTabSz="933450">
            <a:lnSpc>
              <a:spcPct val="90000"/>
            </a:lnSpc>
            <a:spcBef>
              <a:spcPct val="0"/>
            </a:spcBef>
            <a:spcAft>
              <a:spcPct val="15000"/>
            </a:spcAft>
            <a:buChar char="•"/>
          </a:pPr>
          <a:r>
            <a:rPr lang="en-US" sz="1600" dirty="0"/>
            <a:t>Engage </a:t>
          </a:r>
          <a:br>
            <a:rPr lang="en-US" sz="1600" dirty="0"/>
          </a:br>
          <a:r>
            <a:rPr lang="en-US" sz="1600" dirty="0"/>
            <a:t>external support</a:t>
          </a:r>
        </a:p>
      </dgm:t>
    </dgm:pt>
    <dgm:pt modelId="{86EADD20-878A-43B1-B5ED-BC974982E243}" type="parTrans" cxnId="{1CAF73E0-30B0-40A4-AD1C-B836263553B9}">
      <dgm:prSet/>
      <dgm:spPr/>
      <dgm:t>
        <a:bodyPr/>
        <a:lstStyle/>
        <a:p>
          <a:endParaRPr lang="en-US"/>
        </a:p>
      </dgm:t>
    </dgm:pt>
    <dgm:pt modelId="{7667D138-9634-4898-9034-AB00A1ACFA17}" type="sibTrans" cxnId="{1CAF73E0-30B0-40A4-AD1C-B836263553B9}">
      <dgm:prSet/>
      <dgm:spPr/>
      <dgm:t>
        <a:bodyPr/>
        <a:lstStyle/>
        <a:p>
          <a:endParaRPr lang="en-US"/>
        </a:p>
      </dgm:t>
    </dgm:pt>
    <dgm:pt modelId="{A2F95A2B-99B3-4312-9697-E78F8EEBF975}">
      <dgm:prSet custT="1"/>
      <dgm:spPr/>
      <dgm:t>
        <a:bodyPr/>
        <a:lstStyle/>
        <a:p>
          <a:pPr marL="228600" lvl="1" indent="-228600" algn="l" defTabSz="933450">
            <a:lnSpc>
              <a:spcPct val="90000"/>
            </a:lnSpc>
            <a:spcBef>
              <a:spcPct val="0"/>
            </a:spcBef>
            <a:spcAft>
              <a:spcPct val="15000"/>
            </a:spcAft>
            <a:buChar char="•"/>
          </a:pPr>
          <a:r>
            <a:rPr lang="en-US" sz="1600" dirty="0"/>
            <a:t>Release guidelines on campus commitments and efforts related to closing equity gaps</a:t>
          </a:r>
        </a:p>
      </dgm:t>
    </dgm:pt>
    <dgm:pt modelId="{B590B702-9F8A-4793-AA6A-691848913978}" type="parTrans" cxnId="{5FCDB6B7-09B2-40AA-9782-24098DA0729B}">
      <dgm:prSet/>
      <dgm:spPr/>
      <dgm:t>
        <a:bodyPr/>
        <a:lstStyle/>
        <a:p>
          <a:endParaRPr lang="en-US"/>
        </a:p>
      </dgm:t>
    </dgm:pt>
    <dgm:pt modelId="{18BA9D51-8C75-473A-BD59-E6DCEF5EED6E}" type="sibTrans" cxnId="{5FCDB6B7-09B2-40AA-9782-24098DA0729B}">
      <dgm:prSet/>
      <dgm:spPr/>
      <dgm:t>
        <a:bodyPr/>
        <a:lstStyle/>
        <a:p>
          <a:endParaRPr lang="en-US"/>
        </a:p>
      </dgm:t>
    </dgm:pt>
    <dgm:pt modelId="{A4933D3A-318F-4058-B1A7-F60070832479}">
      <dgm:prSet custT="1"/>
      <dgm:spPr/>
      <dgm:t>
        <a:bodyPr/>
        <a:lstStyle/>
        <a:p>
          <a:r>
            <a:rPr lang="en-US" sz="1600"/>
            <a:t>DHE staff identify major projects to advance goals and objectives</a:t>
          </a:r>
          <a:endParaRPr lang="en-US" sz="1600" dirty="0"/>
        </a:p>
      </dgm:t>
    </dgm:pt>
    <dgm:pt modelId="{F8209064-8249-443F-A89F-632FE6894424}" type="parTrans" cxnId="{92DE8BBD-C918-4636-942F-25033B1AFEB5}">
      <dgm:prSet/>
      <dgm:spPr/>
      <dgm:t>
        <a:bodyPr/>
        <a:lstStyle/>
        <a:p>
          <a:endParaRPr lang="en-US"/>
        </a:p>
      </dgm:t>
    </dgm:pt>
    <dgm:pt modelId="{2DA13690-2A39-4B47-96CB-A25343C4E04D}" type="sibTrans" cxnId="{92DE8BBD-C918-4636-942F-25033B1AFEB5}">
      <dgm:prSet/>
      <dgm:spPr/>
      <dgm:t>
        <a:bodyPr/>
        <a:lstStyle/>
        <a:p>
          <a:endParaRPr lang="en-US"/>
        </a:p>
      </dgm:t>
    </dgm:pt>
    <dgm:pt modelId="{A7E23B81-2A35-4BE7-9233-A35CC0751905}">
      <dgm:prSet custT="1"/>
      <dgm:spPr/>
      <dgm:t>
        <a:bodyPr/>
        <a:lstStyle/>
        <a:p>
          <a:r>
            <a:rPr lang="en-US" sz="1600"/>
            <a:t>Convene Advisory Board and Executive Committee </a:t>
          </a:r>
          <a:endParaRPr lang="en-US" sz="1600" dirty="0"/>
        </a:p>
      </dgm:t>
    </dgm:pt>
    <dgm:pt modelId="{4380340E-28FC-417C-8605-C4B8638042ED}" type="parTrans" cxnId="{AAE8FB37-9D94-40CE-A90A-527D85CE110A}">
      <dgm:prSet/>
      <dgm:spPr/>
      <dgm:t>
        <a:bodyPr/>
        <a:lstStyle/>
        <a:p>
          <a:endParaRPr lang="en-US"/>
        </a:p>
      </dgm:t>
    </dgm:pt>
    <dgm:pt modelId="{8A92E70A-E0D5-4E66-B234-068663026BAB}" type="sibTrans" cxnId="{AAE8FB37-9D94-40CE-A90A-527D85CE110A}">
      <dgm:prSet/>
      <dgm:spPr/>
      <dgm:t>
        <a:bodyPr/>
        <a:lstStyle/>
        <a:p>
          <a:endParaRPr lang="en-US"/>
        </a:p>
      </dgm:t>
    </dgm:pt>
    <dgm:pt modelId="{AADF77CD-F892-4AE6-B5DC-974123DDE053}">
      <dgm:prSet custT="1"/>
      <dgm:spPr/>
      <dgm:t>
        <a:bodyPr/>
        <a:lstStyle/>
        <a:p>
          <a:r>
            <a:rPr lang="en-US" sz="1600" dirty="0"/>
            <a:t>Propose systemwide </a:t>
          </a:r>
          <a:br>
            <a:rPr lang="en-US" sz="1600" dirty="0"/>
          </a:br>
          <a:r>
            <a:rPr lang="en-US" sz="1600" dirty="0"/>
            <a:t>strategic framework to BHE in December</a:t>
          </a:r>
        </a:p>
      </dgm:t>
    </dgm:pt>
    <dgm:pt modelId="{C3A37599-5A35-427C-B7A9-C505A008B8D5}" type="parTrans" cxnId="{8E8F5381-1945-4CFD-8E17-4C6EBB996E46}">
      <dgm:prSet/>
      <dgm:spPr/>
      <dgm:t>
        <a:bodyPr/>
        <a:lstStyle/>
        <a:p>
          <a:endParaRPr lang="en-US"/>
        </a:p>
      </dgm:t>
    </dgm:pt>
    <dgm:pt modelId="{CB4AEA84-65B2-4B97-9944-114693378CB3}" type="sibTrans" cxnId="{8E8F5381-1945-4CFD-8E17-4C6EBB996E46}">
      <dgm:prSet/>
      <dgm:spPr/>
      <dgm:t>
        <a:bodyPr/>
        <a:lstStyle/>
        <a:p>
          <a:endParaRPr lang="en-US"/>
        </a:p>
      </dgm:t>
    </dgm:pt>
    <dgm:pt modelId="{7D8006A4-2A4A-4519-B343-92F71BA59430}" type="pres">
      <dgm:prSet presAssocID="{485EE3DA-C583-4C1D-B86D-BBF6A8D643B2}" presName="linearFlow" presStyleCnt="0">
        <dgm:presLayoutVars>
          <dgm:dir/>
          <dgm:animLvl val="lvl"/>
          <dgm:resizeHandles val="exact"/>
        </dgm:presLayoutVars>
      </dgm:prSet>
      <dgm:spPr/>
    </dgm:pt>
    <dgm:pt modelId="{F35ED918-1F40-4D86-9E95-0403FCE8E30C}" type="pres">
      <dgm:prSet presAssocID="{E4BF4228-7B81-4835-AFCB-29D916872657}" presName="composite" presStyleCnt="0"/>
      <dgm:spPr/>
    </dgm:pt>
    <dgm:pt modelId="{470142AA-9301-4611-BC50-7DA15B24E2AD}" type="pres">
      <dgm:prSet presAssocID="{E4BF4228-7B81-4835-AFCB-29D916872657}" presName="parTx" presStyleLbl="node1" presStyleIdx="0" presStyleCnt="4">
        <dgm:presLayoutVars>
          <dgm:chMax val="0"/>
          <dgm:chPref val="0"/>
          <dgm:bulletEnabled val="1"/>
        </dgm:presLayoutVars>
      </dgm:prSet>
      <dgm:spPr/>
    </dgm:pt>
    <dgm:pt modelId="{84E94B79-F042-4645-A539-EFA44550F7ED}" type="pres">
      <dgm:prSet presAssocID="{E4BF4228-7B81-4835-AFCB-29D916872657}" presName="parSh" presStyleLbl="node1" presStyleIdx="0" presStyleCnt="4" custScaleY="37932" custLinFactNeighborX="-2773" custLinFactNeighborY="-24647"/>
      <dgm:spPr/>
    </dgm:pt>
    <dgm:pt modelId="{D72DEF43-ABFA-44C8-98D4-C92F388918AC}" type="pres">
      <dgm:prSet presAssocID="{E4BF4228-7B81-4835-AFCB-29D916872657}" presName="desTx" presStyleLbl="fgAcc1" presStyleIdx="0" presStyleCnt="4" custScaleX="72296" custLinFactNeighborX="-15463" custLinFactNeighborY="9342">
        <dgm:presLayoutVars>
          <dgm:bulletEnabled val="1"/>
        </dgm:presLayoutVars>
      </dgm:prSet>
      <dgm:spPr/>
    </dgm:pt>
    <dgm:pt modelId="{D0088470-ADE4-477F-8E7B-93A3B2154202}" type="pres">
      <dgm:prSet presAssocID="{E3705D1B-F451-491C-8529-F471F755BA7D}" presName="sibTrans" presStyleLbl="sibTrans2D1" presStyleIdx="0" presStyleCnt="3" custScaleX="96611" custLinFactNeighborY="27717"/>
      <dgm:spPr/>
    </dgm:pt>
    <dgm:pt modelId="{FA768B7C-FDF7-413F-882A-70729FD8A5E1}" type="pres">
      <dgm:prSet presAssocID="{E3705D1B-F451-491C-8529-F471F755BA7D}" presName="connTx" presStyleLbl="sibTrans2D1" presStyleIdx="0" presStyleCnt="3"/>
      <dgm:spPr/>
    </dgm:pt>
    <dgm:pt modelId="{F9AB62DB-110D-4331-903C-2FE026D34BA5}" type="pres">
      <dgm:prSet presAssocID="{20A66BC2-5320-45F5-B4A0-798913E1D6E7}" presName="composite" presStyleCnt="0"/>
      <dgm:spPr/>
    </dgm:pt>
    <dgm:pt modelId="{1AA949B3-D710-4E76-8BF6-5FEA6133B980}" type="pres">
      <dgm:prSet presAssocID="{20A66BC2-5320-45F5-B4A0-798913E1D6E7}" presName="parTx" presStyleLbl="node1" presStyleIdx="0" presStyleCnt="4">
        <dgm:presLayoutVars>
          <dgm:chMax val="0"/>
          <dgm:chPref val="0"/>
          <dgm:bulletEnabled val="1"/>
        </dgm:presLayoutVars>
      </dgm:prSet>
      <dgm:spPr/>
    </dgm:pt>
    <dgm:pt modelId="{EB0DE5FB-C449-45FB-9647-50ED6779D720}" type="pres">
      <dgm:prSet presAssocID="{20A66BC2-5320-45F5-B4A0-798913E1D6E7}" presName="parSh" presStyleLbl="node1" presStyleIdx="1" presStyleCnt="4" custScaleY="37932" custLinFactNeighborX="-8279" custLinFactNeighborY="-24647"/>
      <dgm:spPr/>
    </dgm:pt>
    <dgm:pt modelId="{08DECEF6-5683-4604-B44D-BF58E47DE09A}" type="pres">
      <dgm:prSet presAssocID="{20A66BC2-5320-45F5-B4A0-798913E1D6E7}" presName="desTx" presStyleLbl="fgAcc1" presStyleIdx="1" presStyleCnt="4" custScaleX="60970" custLinFactNeighborX="-28532" custLinFactNeighborY="7830">
        <dgm:presLayoutVars>
          <dgm:bulletEnabled val="1"/>
        </dgm:presLayoutVars>
      </dgm:prSet>
      <dgm:spPr/>
    </dgm:pt>
    <dgm:pt modelId="{9A9A5657-D154-4BF3-BCA0-68BCFC781CC1}" type="pres">
      <dgm:prSet presAssocID="{F7693272-4AC4-48EC-9BFD-24649306CEAC}" presName="sibTrans" presStyleLbl="sibTrans2D1" presStyleIdx="1" presStyleCnt="3" custScaleX="90511" custLinFactNeighborY="27717"/>
      <dgm:spPr/>
    </dgm:pt>
    <dgm:pt modelId="{E43AC1F0-4566-4C68-9E5B-E9BDDA3DF20D}" type="pres">
      <dgm:prSet presAssocID="{F7693272-4AC4-48EC-9BFD-24649306CEAC}" presName="connTx" presStyleLbl="sibTrans2D1" presStyleIdx="1" presStyleCnt="3"/>
      <dgm:spPr/>
    </dgm:pt>
    <dgm:pt modelId="{6AB18C07-BD1B-4C52-9A14-EA72ECBD919A}" type="pres">
      <dgm:prSet presAssocID="{B392FD7D-21FC-4827-BC48-512F648CAA08}" presName="composite" presStyleCnt="0"/>
      <dgm:spPr/>
    </dgm:pt>
    <dgm:pt modelId="{3C52A104-5CF4-4809-8623-9C4433FEE7F4}" type="pres">
      <dgm:prSet presAssocID="{B392FD7D-21FC-4827-BC48-512F648CAA08}" presName="parTx" presStyleLbl="node1" presStyleIdx="1" presStyleCnt="4">
        <dgm:presLayoutVars>
          <dgm:chMax val="0"/>
          <dgm:chPref val="0"/>
          <dgm:bulletEnabled val="1"/>
        </dgm:presLayoutVars>
      </dgm:prSet>
      <dgm:spPr/>
    </dgm:pt>
    <dgm:pt modelId="{C5C8D10A-74DD-4068-A0D8-95F2C2DC0A8A}" type="pres">
      <dgm:prSet presAssocID="{B392FD7D-21FC-4827-BC48-512F648CAA08}" presName="parSh" presStyleLbl="node1" presStyleIdx="2" presStyleCnt="4" custScaleY="37932" custLinFactNeighborX="-8279" custLinFactNeighborY="-24647"/>
      <dgm:spPr/>
    </dgm:pt>
    <dgm:pt modelId="{6B046227-7D0A-4172-8A04-21C6D375605E}" type="pres">
      <dgm:prSet presAssocID="{B392FD7D-21FC-4827-BC48-512F648CAA08}" presName="desTx" presStyleLbl="fgAcc1" presStyleIdx="2" presStyleCnt="4" custLinFactNeighborX="-8279" custLinFactNeighborY="7830">
        <dgm:presLayoutVars>
          <dgm:bulletEnabled val="1"/>
        </dgm:presLayoutVars>
      </dgm:prSet>
      <dgm:spPr/>
    </dgm:pt>
    <dgm:pt modelId="{45F7166D-BF82-495E-B2A9-068E30E47FC1}" type="pres">
      <dgm:prSet presAssocID="{2722ED9C-AC63-4C2E-BACA-A15E03B1BD22}" presName="sibTrans" presStyleLbl="sibTrans2D1" presStyleIdx="2" presStyleCnt="3" custScaleX="61382" custLinFactNeighborX="17386" custLinFactNeighborY="27717"/>
      <dgm:spPr/>
    </dgm:pt>
    <dgm:pt modelId="{979BEF03-2475-4A40-A8AA-899B3A469C8C}" type="pres">
      <dgm:prSet presAssocID="{2722ED9C-AC63-4C2E-BACA-A15E03B1BD22}" presName="connTx" presStyleLbl="sibTrans2D1" presStyleIdx="2" presStyleCnt="3"/>
      <dgm:spPr/>
    </dgm:pt>
    <dgm:pt modelId="{CCD52E8E-A8C3-4AD7-BC62-A766887596C7}" type="pres">
      <dgm:prSet presAssocID="{4C31562D-564A-46DC-AD26-BC4CC4F6C557}" presName="composite" presStyleCnt="0"/>
      <dgm:spPr/>
    </dgm:pt>
    <dgm:pt modelId="{FA7F54CF-01D5-4CBD-9D33-D37C086D9EEB}" type="pres">
      <dgm:prSet presAssocID="{4C31562D-564A-46DC-AD26-BC4CC4F6C557}" presName="parTx" presStyleLbl="node1" presStyleIdx="2" presStyleCnt="4">
        <dgm:presLayoutVars>
          <dgm:chMax val="0"/>
          <dgm:chPref val="0"/>
          <dgm:bulletEnabled val="1"/>
        </dgm:presLayoutVars>
      </dgm:prSet>
      <dgm:spPr/>
    </dgm:pt>
    <dgm:pt modelId="{B14746B9-131D-498B-83B3-5393F3A178CC}" type="pres">
      <dgm:prSet presAssocID="{4C31562D-564A-46DC-AD26-BC4CC4F6C557}" presName="parSh" presStyleLbl="node1" presStyleIdx="3" presStyleCnt="4" custScaleY="37932" custLinFactNeighborX="-8279" custLinFactNeighborY="-24647"/>
      <dgm:spPr/>
    </dgm:pt>
    <dgm:pt modelId="{56C3179B-6707-4C82-A7F6-D72561342899}" type="pres">
      <dgm:prSet presAssocID="{4C31562D-564A-46DC-AD26-BC4CC4F6C557}" presName="desTx" presStyleLbl="fgAcc1" presStyleIdx="3" presStyleCnt="4" custScaleX="60956" custLinFactNeighborX="-28564" custLinFactNeighborY="7830">
        <dgm:presLayoutVars>
          <dgm:bulletEnabled val="1"/>
        </dgm:presLayoutVars>
      </dgm:prSet>
      <dgm:spPr/>
    </dgm:pt>
  </dgm:ptLst>
  <dgm:cxnLst>
    <dgm:cxn modelId="{DF397D06-7DB9-490D-8CAE-53CE1B9EC295}" type="presOf" srcId="{E3705D1B-F451-491C-8529-F471F755BA7D}" destId="{D0088470-ADE4-477F-8E7B-93A3B2154202}" srcOrd="0" destOrd="0" presId="urn:microsoft.com/office/officeart/2005/8/layout/process3"/>
    <dgm:cxn modelId="{2BA76B07-D19D-40CC-9F1C-03BE07FE517D}" type="presOf" srcId="{2722ED9C-AC63-4C2E-BACA-A15E03B1BD22}" destId="{979BEF03-2475-4A40-A8AA-899B3A469C8C}" srcOrd="1" destOrd="0" presId="urn:microsoft.com/office/officeart/2005/8/layout/process3"/>
    <dgm:cxn modelId="{34277315-82EB-4776-9BF9-730CA642723C}" type="presOf" srcId="{1BCBF88C-B11E-4E30-AC13-F7258247D067}" destId="{D72DEF43-ABFA-44C8-98D4-C92F388918AC}" srcOrd="0" destOrd="0" presId="urn:microsoft.com/office/officeart/2005/8/layout/process3"/>
    <dgm:cxn modelId="{6F0E9F16-7ACC-4375-B160-C3DD862B25BA}" type="presOf" srcId="{E4BF4228-7B81-4835-AFCB-29D916872657}" destId="{470142AA-9301-4611-BC50-7DA15B24E2AD}" srcOrd="0" destOrd="0" presId="urn:microsoft.com/office/officeart/2005/8/layout/process3"/>
    <dgm:cxn modelId="{DF042A1E-420F-42F3-958C-4B091B3AB098}" type="presOf" srcId="{E25562E4-2086-4B55-98FE-690759F9EBED}" destId="{D72DEF43-ABFA-44C8-98D4-C92F388918AC}" srcOrd="0" destOrd="1" presId="urn:microsoft.com/office/officeart/2005/8/layout/process3"/>
    <dgm:cxn modelId="{D0937029-E47F-454C-89BA-6596B5CE7F38}" type="presOf" srcId="{B392FD7D-21FC-4827-BC48-512F648CAA08}" destId="{C5C8D10A-74DD-4068-A0D8-95F2C2DC0A8A}" srcOrd="1" destOrd="0" presId="urn:microsoft.com/office/officeart/2005/8/layout/process3"/>
    <dgm:cxn modelId="{6D789A2A-9D5E-40B4-95EB-13C82BBC687A}" srcId="{E4BF4228-7B81-4835-AFCB-29D916872657}" destId="{E25562E4-2086-4B55-98FE-690759F9EBED}" srcOrd="1" destOrd="0" parTransId="{6F0C776F-6A07-4152-9277-C5E63DE8E036}" sibTransId="{B55C9703-9B4D-4B1D-B7D6-AEC343F2F116}"/>
    <dgm:cxn modelId="{51C36931-F7FF-49D8-B58F-95C24AEF1977}" type="presOf" srcId="{092BF134-0E10-4F45-88EE-22B8F2616564}" destId="{6B046227-7D0A-4172-8A04-21C6D375605E}" srcOrd="0" destOrd="0" presId="urn:microsoft.com/office/officeart/2005/8/layout/process3"/>
    <dgm:cxn modelId="{ECD06C37-5259-48D4-B780-26B49EB636DE}" srcId="{20A66BC2-5320-45F5-B4A0-798913E1D6E7}" destId="{F1B5EFDF-1EA3-45B4-953E-63369EE183BA}" srcOrd="0" destOrd="0" parTransId="{A46D3F9E-CD12-4A20-9506-34BDE4E044E5}" sibTransId="{C9136621-DEBD-4782-A502-32294DDD905A}"/>
    <dgm:cxn modelId="{AAE8FB37-9D94-40CE-A90A-527D85CE110A}" srcId="{B392FD7D-21FC-4827-BC48-512F648CAA08}" destId="{A7E23B81-2A35-4BE7-9233-A35CC0751905}" srcOrd="2" destOrd="0" parTransId="{4380340E-28FC-417C-8605-C4B8638042ED}" sibTransId="{8A92E70A-E0D5-4E66-B234-068663026BAB}"/>
    <dgm:cxn modelId="{883CCB5B-8EAC-47A0-8B3A-D5BBCF85D1D5}" type="presOf" srcId="{20A66BC2-5320-45F5-B4A0-798913E1D6E7}" destId="{1AA949B3-D710-4E76-8BF6-5FEA6133B980}" srcOrd="0" destOrd="0" presId="urn:microsoft.com/office/officeart/2005/8/layout/process3"/>
    <dgm:cxn modelId="{0F696864-66ED-4C4E-BA7D-FBEDA18DE6FB}" type="presOf" srcId="{E3705D1B-F451-491C-8529-F471F755BA7D}" destId="{FA768B7C-FDF7-413F-882A-70729FD8A5E1}" srcOrd="1" destOrd="0" presId="urn:microsoft.com/office/officeart/2005/8/layout/process3"/>
    <dgm:cxn modelId="{CC3FD345-9DD5-4CF7-AAE1-EEE2CE24EFF2}" type="presOf" srcId="{AADF77CD-F892-4AE6-B5DC-974123DDE053}" destId="{6B046227-7D0A-4172-8A04-21C6D375605E}" srcOrd="0" destOrd="3" presId="urn:microsoft.com/office/officeart/2005/8/layout/process3"/>
    <dgm:cxn modelId="{AD93F446-1A4A-481D-B298-43FB78504A60}" type="presOf" srcId="{CD15CC39-D3DB-4811-AC08-E731262E1E90}" destId="{56C3179B-6707-4C82-A7F6-D72561342899}" srcOrd="0" destOrd="0" presId="urn:microsoft.com/office/officeart/2005/8/layout/process3"/>
    <dgm:cxn modelId="{751C0B6B-D216-43AD-989F-797DA96B3936}" srcId="{485EE3DA-C583-4C1D-B86D-BBF6A8D643B2}" destId="{4C31562D-564A-46DC-AD26-BC4CC4F6C557}" srcOrd="3" destOrd="0" parTransId="{74127A44-76FB-455C-A257-BED19594985B}" sibTransId="{38405C1F-F180-4EC0-BB23-BD6B337266B1}"/>
    <dgm:cxn modelId="{02A7BC4F-452A-4AAD-B02E-F8C6471A9D59}" srcId="{4C31562D-564A-46DC-AD26-BC4CC4F6C557}" destId="{CD15CC39-D3DB-4811-AC08-E731262E1E90}" srcOrd="0" destOrd="0" parTransId="{90A74684-D9DB-4B4A-A544-DDF4AE94BAC8}" sibTransId="{5AAC00DD-D0AF-479F-BDFF-AFC4C2C911C2}"/>
    <dgm:cxn modelId="{E02FA650-3A17-48C3-BA59-9CFDA15E7E0B}" type="presOf" srcId="{20A66BC2-5320-45F5-B4A0-798913E1D6E7}" destId="{EB0DE5FB-C449-45FB-9647-50ED6779D720}" srcOrd="1" destOrd="0" presId="urn:microsoft.com/office/officeart/2005/8/layout/process3"/>
    <dgm:cxn modelId="{DA32FE74-D96D-436B-922F-9CE79C4AC954}" type="presOf" srcId="{485EE3DA-C583-4C1D-B86D-BBF6A8D643B2}" destId="{7D8006A4-2A4A-4519-B343-92F71BA59430}" srcOrd="0" destOrd="0" presId="urn:microsoft.com/office/officeart/2005/8/layout/process3"/>
    <dgm:cxn modelId="{EF08D059-86B5-4326-ABCA-C23B8A126702}" type="presOf" srcId="{A4933D3A-318F-4058-B1A7-F60070832479}" destId="{6B046227-7D0A-4172-8A04-21C6D375605E}" srcOrd="0" destOrd="1" presId="urn:microsoft.com/office/officeart/2005/8/layout/process3"/>
    <dgm:cxn modelId="{4CF70F80-1724-424C-AD13-4F68F162FE19}" type="presOf" srcId="{4C31562D-564A-46DC-AD26-BC4CC4F6C557}" destId="{B14746B9-131D-498B-83B3-5393F3A178CC}" srcOrd="1" destOrd="0" presId="urn:microsoft.com/office/officeart/2005/8/layout/process3"/>
    <dgm:cxn modelId="{8E8F5381-1945-4CFD-8E17-4C6EBB996E46}" srcId="{B392FD7D-21FC-4827-BC48-512F648CAA08}" destId="{AADF77CD-F892-4AE6-B5DC-974123DDE053}" srcOrd="3" destOrd="0" parTransId="{C3A37599-5A35-427C-B7A9-C505A008B8D5}" sibTransId="{CB4AEA84-65B2-4B97-9944-114693378CB3}"/>
    <dgm:cxn modelId="{4574D984-6190-4C72-8944-29842755A6CE}" type="presOf" srcId="{E4BF4228-7B81-4835-AFCB-29D916872657}" destId="{84E94B79-F042-4645-A539-EFA44550F7ED}" srcOrd="1" destOrd="0" presId="urn:microsoft.com/office/officeart/2005/8/layout/process3"/>
    <dgm:cxn modelId="{DA9B478A-C988-4CC2-989A-2E8DC3FA764C}" srcId="{E4BF4228-7B81-4835-AFCB-29D916872657}" destId="{1BCBF88C-B11E-4E30-AC13-F7258247D067}" srcOrd="0" destOrd="0" parTransId="{7B17B84D-B923-4548-AE9B-3FFDDDADE106}" sibTransId="{03F5AAB0-4ADB-4D99-9218-B18ECD7FB3A5}"/>
    <dgm:cxn modelId="{2056519B-A532-478D-915B-B6BDE5C84C7D}" type="presOf" srcId="{A2F95A2B-99B3-4312-9697-E78F8EEBF975}" destId="{D72DEF43-ABFA-44C8-98D4-C92F388918AC}" srcOrd="0" destOrd="3" presId="urn:microsoft.com/office/officeart/2005/8/layout/process3"/>
    <dgm:cxn modelId="{F47B069D-C7BD-46C8-BC80-C272EC23AFDF}" srcId="{485EE3DA-C583-4C1D-B86D-BBF6A8D643B2}" destId="{B392FD7D-21FC-4827-BC48-512F648CAA08}" srcOrd="2" destOrd="0" parTransId="{3A93D7E5-3E52-41EE-AB14-3B92D97BD41A}" sibTransId="{2722ED9C-AC63-4C2E-BACA-A15E03B1BD22}"/>
    <dgm:cxn modelId="{CD10189E-9A81-4B8D-B8FB-35322B2B1416}" type="presOf" srcId="{A7E23B81-2A35-4BE7-9233-A35CC0751905}" destId="{6B046227-7D0A-4172-8A04-21C6D375605E}" srcOrd="0" destOrd="2" presId="urn:microsoft.com/office/officeart/2005/8/layout/process3"/>
    <dgm:cxn modelId="{D807B2A4-2104-4233-BC84-BDCB957FDC5F}" srcId="{485EE3DA-C583-4C1D-B86D-BBF6A8D643B2}" destId="{E4BF4228-7B81-4835-AFCB-29D916872657}" srcOrd="0" destOrd="0" parTransId="{4E39F276-1B6B-48F2-B745-863E0DA398BE}" sibTransId="{E3705D1B-F451-491C-8529-F471F755BA7D}"/>
    <dgm:cxn modelId="{1AF7E5A4-EFC1-446C-B3B6-D02284B97228}" type="presOf" srcId="{4C31562D-564A-46DC-AD26-BC4CC4F6C557}" destId="{FA7F54CF-01D5-4CBD-9D33-D37C086D9EEB}" srcOrd="0" destOrd="0" presId="urn:microsoft.com/office/officeart/2005/8/layout/process3"/>
    <dgm:cxn modelId="{175288A8-D2CF-4C4E-9E49-B41B9D514D7D}" type="presOf" srcId="{7F6A09DD-D46F-4A90-B075-584F11CD8876}" destId="{D72DEF43-ABFA-44C8-98D4-C92F388918AC}" srcOrd="0" destOrd="2" presId="urn:microsoft.com/office/officeart/2005/8/layout/process3"/>
    <dgm:cxn modelId="{5FCDB6B7-09B2-40AA-9782-24098DA0729B}" srcId="{E4BF4228-7B81-4835-AFCB-29D916872657}" destId="{A2F95A2B-99B3-4312-9697-E78F8EEBF975}" srcOrd="3" destOrd="0" parTransId="{B590B702-9F8A-4793-AA6A-691848913978}" sibTransId="{18BA9D51-8C75-473A-BD59-E6DCEF5EED6E}"/>
    <dgm:cxn modelId="{F3D040BA-2CE1-4DAB-9C9B-A22B430B147A}" srcId="{485EE3DA-C583-4C1D-B86D-BBF6A8D643B2}" destId="{20A66BC2-5320-45F5-B4A0-798913E1D6E7}" srcOrd="1" destOrd="0" parTransId="{CF79714B-E709-4D52-8D7F-5BB6F78F1C17}" sibTransId="{F7693272-4AC4-48EC-9BFD-24649306CEAC}"/>
    <dgm:cxn modelId="{283E7BBD-CA62-46E2-8BA5-B5C65E0435E3}" type="presOf" srcId="{F1B5EFDF-1EA3-45B4-953E-63369EE183BA}" destId="{08DECEF6-5683-4604-B44D-BF58E47DE09A}" srcOrd="0" destOrd="0" presId="urn:microsoft.com/office/officeart/2005/8/layout/process3"/>
    <dgm:cxn modelId="{92DE8BBD-C918-4636-942F-25033B1AFEB5}" srcId="{B392FD7D-21FC-4827-BC48-512F648CAA08}" destId="{A4933D3A-318F-4058-B1A7-F60070832479}" srcOrd="1" destOrd="0" parTransId="{F8209064-8249-443F-A89F-632FE6894424}" sibTransId="{2DA13690-2A39-4B47-96CB-A25343C4E04D}"/>
    <dgm:cxn modelId="{6B3EFBD1-FA7A-498E-8C56-6F579736ED45}" type="presOf" srcId="{F7693272-4AC4-48EC-9BFD-24649306CEAC}" destId="{E43AC1F0-4566-4C68-9E5B-E9BDDA3DF20D}" srcOrd="1" destOrd="0" presId="urn:microsoft.com/office/officeart/2005/8/layout/process3"/>
    <dgm:cxn modelId="{E32B5DD6-2517-4C88-9B44-C3A45865E5FD}" type="presOf" srcId="{2722ED9C-AC63-4C2E-BACA-A15E03B1BD22}" destId="{45F7166D-BF82-495E-B2A9-068E30E47FC1}" srcOrd="0" destOrd="0" presId="urn:microsoft.com/office/officeart/2005/8/layout/process3"/>
    <dgm:cxn modelId="{EECE3CD9-33AE-4471-8C1F-868C2F929520}" srcId="{B392FD7D-21FC-4827-BC48-512F648CAA08}" destId="{092BF134-0E10-4F45-88EE-22B8F2616564}" srcOrd="0" destOrd="0" parTransId="{4927F0AD-F008-467E-ACB7-51E88F3602E5}" sibTransId="{95F8D493-409C-4754-ABD9-F6EC17323346}"/>
    <dgm:cxn modelId="{1CAF73E0-30B0-40A4-AD1C-B836263553B9}" srcId="{E4BF4228-7B81-4835-AFCB-29D916872657}" destId="{7F6A09DD-D46F-4A90-B075-584F11CD8876}" srcOrd="2" destOrd="0" parTransId="{86EADD20-878A-43B1-B5ED-BC974982E243}" sibTransId="{7667D138-9634-4898-9034-AB00A1ACFA17}"/>
    <dgm:cxn modelId="{48787BE8-E04F-4B8A-917F-5818459738FF}" type="presOf" srcId="{B392FD7D-21FC-4827-BC48-512F648CAA08}" destId="{3C52A104-5CF4-4809-8623-9C4433FEE7F4}" srcOrd="0" destOrd="0" presId="urn:microsoft.com/office/officeart/2005/8/layout/process3"/>
    <dgm:cxn modelId="{224812EC-290B-45E9-84B5-F9E0844D954D}" type="presOf" srcId="{F7693272-4AC4-48EC-9BFD-24649306CEAC}" destId="{9A9A5657-D154-4BF3-BCA0-68BCFC781CC1}" srcOrd="0" destOrd="0" presId="urn:microsoft.com/office/officeart/2005/8/layout/process3"/>
    <dgm:cxn modelId="{BC59C275-F070-4419-AC16-EFAF39749885}" type="presParOf" srcId="{7D8006A4-2A4A-4519-B343-92F71BA59430}" destId="{F35ED918-1F40-4D86-9E95-0403FCE8E30C}" srcOrd="0" destOrd="0" presId="urn:microsoft.com/office/officeart/2005/8/layout/process3"/>
    <dgm:cxn modelId="{39A36D90-3288-4D66-A981-6EF90D63EDBA}" type="presParOf" srcId="{F35ED918-1F40-4D86-9E95-0403FCE8E30C}" destId="{470142AA-9301-4611-BC50-7DA15B24E2AD}" srcOrd="0" destOrd="0" presId="urn:microsoft.com/office/officeart/2005/8/layout/process3"/>
    <dgm:cxn modelId="{0A233774-B397-4F4F-BAF8-2AB74206F575}" type="presParOf" srcId="{F35ED918-1F40-4D86-9E95-0403FCE8E30C}" destId="{84E94B79-F042-4645-A539-EFA44550F7ED}" srcOrd="1" destOrd="0" presId="urn:microsoft.com/office/officeart/2005/8/layout/process3"/>
    <dgm:cxn modelId="{83F63867-0843-4410-BD08-2D068DEEE40C}" type="presParOf" srcId="{F35ED918-1F40-4D86-9E95-0403FCE8E30C}" destId="{D72DEF43-ABFA-44C8-98D4-C92F388918AC}" srcOrd="2" destOrd="0" presId="urn:microsoft.com/office/officeart/2005/8/layout/process3"/>
    <dgm:cxn modelId="{2CC1D9A4-6917-4F08-BE88-5F7A359D5CFA}" type="presParOf" srcId="{7D8006A4-2A4A-4519-B343-92F71BA59430}" destId="{D0088470-ADE4-477F-8E7B-93A3B2154202}" srcOrd="1" destOrd="0" presId="urn:microsoft.com/office/officeart/2005/8/layout/process3"/>
    <dgm:cxn modelId="{7852623C-6C33-4D9B-B3BB-8D3ADC853494}" type="presParOf" srcId="{D0088470-ADE4-477F-8E7B-93A3B2154202}" destId="{FA768B7C-FDF7-413F-882A-70729FD8A5E1}" srcOrd="0" destOrd="0" presId="urn:microsoft.com/office/officeart/2005/8/layout/process3"/>
    <dgm:cxn modelId="{27CCC554-2EC0-4C5F-9E3B-8E7CED608CF2}" type="presParOf" srcId="{7D8006A4-2A4A-4519-B343-92F71BA59430}" destId="{F9AB62DB-110D-4331-903C-2FE026D34BA5}" srcOrd="2" destOrd="0" presId="urn:microsoft.com/office/officeart/2005/8/layout/process3"/>
    <dgm:cxn modelId="{7BA28775-54A5-42FC-845A-8BE696695B7A}" type="presParOf" srcId="{F9AB62DB-110D-4331-903C-2FE026D34BA5}" destId="{1AA949B3-D710-4E76-8BF6-5FEA6133B980}" srcOrd="0" destOrd="0" presId="urn:microsoft.com/office/officeart/2005/8/layout/process3"/>
    <dgm:cxn modelId="{DE7CF99E-31E5-4253-B078-0B1D2B24972E}" type="presParOf" srcId="{F9AB62DB-110D-4331-903C-2FE026D34BA5}" destId="{EB0DE5FB-C449-45FB-9647-50ED6779D720}" srcOrd="1" destOrd="0" presId="urn:microsoft.com/office/officeart/2005/8/layout/process3"/>
    <dgm:cxn modelId="{662F43FB-E85F-41EA-AC24-3B4415A9DF3C}" type="presParOf" srcId="{F9AB62DB-110D-4331-903C-2FE026D34BA5}" destId="{08DECEF6-5683-4604-B44D-BF58E47DE09A}" srcOrd="2" destOrd="0" presId="urn:microsoft.com/office/officeart/2005/8/layout/process3"/>
    <dgm:cxn modelId="{CC35EFD1-EE93-4FC0-A074-98B745FA6CD1}" type="presParOf" srcId="{7D8006A4-2A4A-4519-B343-92F71BA59430}" destId="{9A9A5657-D154-4BF3-BCA0-68BCFC781CC1}" srcOrd="3" destOrd="0" presId="urn:microsoft.com/office/officeart/2005/8/layout/process3"/>
    <dgm:cxn modelId="{B40B4419-67CF-4EE9-B691-595C11EC8403}" type="presParOf" srcId="{9A9A5657-D154-4BF3-BCA0-68BCFC781CC1}" destId="{E43AC1F0-4566-4C68-9E5B-E9BDDA3DF20D}" srcOrd="0" destOrd="0" presId="urn:microsoft.com/office/officeart/2005/8/layout/process3"/>
    <dgm:cxn modelId="{F639DCFB-E38A-4306-BAD7-6BE937DC0725}" type="presParOf" srcId="{7D8006A4-2A4A-4519-B343-92F71BA59430}" destId="{6AB18C07-BD1B-4C52-9A14-EA72ECBD919A}" srcOrd="4" destOrd="0" presId="urn:microsoft.com/office/officeart/2005/8/layout/process3"/>
    <dgm:cxn modelId="{CFF1F05A-35AF-41EE-AD5F-6D17B4525795}" type="presParOf" srcId="{6AB18C07-BD1B-4C52-9A14-EA72ECBD919A}" destId="{3C52A104-5CF4-4809-8623-9C4433FEE7F4}" srcOrd="0" destOrd="0" presId="urn:microsoft.com/office/officeart/2005/8/layout/process3"/>
    <dgm:cxn modelId="{AD6028E0-BF07-4EF2-B0EA-39069CBE3287}" type="presParOf" srcId="{6AB18C07-BD1B-4C52-9A14-EA72ECBD919A}" destId="{C5C8D10A-74DD-4068-A0D8-95F2C2DC0A8A}" srcOrd="1" destOrd="0" presId="urn:microsoft.com/office/officeart/2005/8/layout/process3"/>
    <dgm:cxn modelId="{D8A463A5-562C-4CFB-90EC-B26746429FDC}" type="presParOf" srcId="{6AB18C07-BD1B-4C52-9A14-EA72ECBD919A}" destId="{6B046227-7D0A-4172-8A04-21C6D375605E}" srcOrd="2" destOrd="0" presId="urn:microsoft.com/office/officeart/2005/8/layout/process3"/>
    <dgm:cxn modelId="{FEE772B5-5547-4D59-B164-8AA8CC116E1D}" type="presParOf" srcId="{7D8006A4-2A4A-4519-B343-92F71BA59430}" destId="{45F7166D-BF82-495E-B2A9-068E30E47FC1}" srcOrd="5" destOrd="0" presId="urn:microsoft.com/office/officeart/2005/8/layout/process3"/>
    <dgm:cxn modelId="{F29C8B52-94BD-4EEB-8187-4523D0168328}" type="presParOf" srcId="{45F7166D-BF82-495E-B2A9-068E30E47FC1}" destId="{979BEF03-2475-4A40-A8AA-899B3A469C8C}" srcOrd="0" destOrd="0" presId="urn:microsoft.com/office/officeart/2005/8/layout/process3"/>
    <dgm:cxn modelId="{ABC8E8CA-F86E-4A47-B3CF-07FB30DA8634}" type="presParOf" srcId="{7D8006A4-2A4A-4519-B343-92F71BA59430}" destId="{CCD52E8E-A8C3-4AD7-BC62-A766887596C7}" srcOrd="6" destOrd="0" presId="urn:microsoft.com/office/officeart/2005/8/layout/process3"/>
    <dgm:cxn modelId="{03D4253F-4105-416C-8319-2B89F424DFA4}" type="presParOf" srcId="{CCD52E8E-A8C3-4AD7-BC62-A766887596C7}" destId="{FA7F54CF-01D5-4CBD-9D33-D37C086D9EEB}" srcOrd="0" destOrd="0" presId="urn:microsoft.com/office/officeart/2005/8/layout/process3"/>
    <dgm:cxn modelId="{EDBAE3DF-3438-4972-8AF8-2E599863A164}" type="presParOf" srcId="{CCD52E8E-A8C3-4AD7-BC62-A766887596C7}" destId="{B14746B9-131D-498B-83B3-5393F3A178CC}" srcOrd="1" destOrd="0" presId="urn:microsoft.com/office/officeart/2005/8/layout/process3"/>
    <dgm:cxn modelId="{D599254D-4EB1-48FD-A0D8-EF6608D1D6CA}" type="presParOf" srcId="{CCD52E8E-A8C3-4AD7-BC62-A766887596C7}" destId="{56C3179B-6707-4C82-A7F6-D72561342899}"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5EE3DA-C583-4C1D-B86D-BBF6A8D643B2}"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E4BF4228-7B81-4835-AFCB-29D916872657}">
      <dgm:prSet phldrT="[Text]" custT="1"/>
      <dgm:spPr>
        <a:solidFill>
          <a:schemeClr val="accent4"/>
        </a:solidFill>
        <a:ln w="25400" cmpd="sng">
          <a:noFill/>
        </a:ln>
      </dgm:spPr>
      <dgm:t>
        <a:bodyPr/>
        <a:lstStyle/>
        <a:p>
          <a:r>
            <a:rPr lang="en-US" sz="2400" b="1" dirty="0"/>
            <a:t>Spring 2019</a:t>
          </a:r>
        </a:p>
      </dgm:t>
    </dgm:pt>
    <dgm:pt modelId="{4E39F276-1B6B-48F2-B745-863E0DA398BE}" type="parTrans" cxnId="{D807B2A4-2104-4233-BC84-BDCB957FDC5F}">
      <dgm:prSet/>
      <dgm:spPr/>
      <dgm:t>
        <a:bodyPr/>
        <a:lstStyle/>
        <a:p>
          <a:endParaRPr lang="en-US"/>
        </a:p>
      </dgm:t>
    </dgm:pt>
    <dgm:pt modelId="{E3705D1B-F451-491C-8529-F471F755BA7D}" type="sibTrans" cxnId="{D807B2A4-2104-4233-BC84-BDCB957FDC5F}">
      <dgm:prSet/>
      <dgm:spPr>
        <a:solidFill>
          <a:schemeClr val="accent4"/>
        </a:solidFill>
      </dgm:spPr>
      <dgm:t>
        <a:bodyPr/>
        <a:lstStyle/>
        <a:p>
          <a:endParaRPr lang="en-US"/>
        </a:p>
      </dgm:t>
    </dgm:pt>
    <dgm:pt modelId="{1BCBF88C-B11E-4E30-AC13-F7258247D067}">
      <dgm:prSet phldrT="[Text]" custT="1"/>
      <dgm:spPr>
        <a:ln w="25400" cmpd="sng">
          <a:solidFill>
            <a:schemeClr val="accent4"/>
          </a:solidFill>
        </a:ln>
      </dgm:spPr>
      <dgm:t>
        <a:bodyPr/>
        <a:lstStyle/>
        <a:p>
          <a:pPr marL="228600" lvl="1" indent="-228600" algn="l" defTabSz="933450">
            <a:lnSpc>
              <a:spcPct val="90000"/>
            </a:lnSpc>
            <a:spcBef>
              <a:spcPct val="0"/>
            </a:spcBef>
            <a:spcAft>
              <a:spcPct val="15000"/>
            </a:spcAft>
          </a:pPr>
          <a:r>
            <a:rPr lang="en-US" sz="1600" kern="1200" dirty="0"/>
            <a:t>Convene </a:t>
          </a:r>
          <a:br>
            <a:rPr lang="en-US" sz="1600" kern="1200" dirty="0"/>
          </a:br>
          <a:r>
            <a:rPr lang="en-US" sz="1600" kern="1200" dirty="0"/>
            <a:t>Advisory Board </a:t>
          </a:r>
          <a:endParaRPr lang="en-US" sz="1600" kern="1200" dirty="0">
            <a:solidFill>
              <a:prstClr val="black">
                <a:hueOff val="0"/>
                <a:satOff val="0"/>
                <a:lumOff val="0"/>
                <a:alphaOff val="0"/>
              </a:prstClr>
            </a:solidFill>
            <a:latin typeface="Segoe UI"/>
            <a:ea typeface="+mn-ea"/>
            <a:cs typeface="+mn-cs"/>
          </a:endParaRPr>
        </a:p>
      </dgm:t>
    </dgm:pt>
    <dgm:pt modelId="{7B17B84D-B923-4548-AE9B-3FFDDDADE106}" type="parTrans" cxnId="{DA9B478A-C988-4CC2-989A-2E8DC3FA764C}">
      <dgm:prSet/>
      <dgm:spPr/>
      <dgm:t>
        <a:bodyPr/>
        <a:lstStyle/>
        <a:p>
          <a:endParaRPr lang="en-US"/>
        </a:p>
      </dgm:t>
    </dgm:pt>
    <dgm:pt modelId="{03F5AAB0-4ADB-4D99-9218-B18ECD7FB3A5}" type="sibTrans" cxnId="{DA9B478A-C988-4CC2-989A-2E8DC3FA764C}">
      <dgm:prSet/>
      <dgm:spPr/>
      <dgm:t>
        <a:bodyPr/>
        <a:lstStyle/>
        <a:p>
          <a:endParaRPr lang="en-US"/>
        </a:p>
      </dgm:t>
    </dgm:pt>
    <dgm:pt modelId="{20A66BC2-5320-45F5-B4A0-798913E1D6E7}">
      <dgm:prSet phldrT="[Text]" custT="1"/>
      <dgm:spPr>
        <a:solidFill>
          <a:schemeClr val="accent3"/>
        </a:solidFill>
        <a:ln w="25400" cmpd="sng">
          <a:noFill/>
        </a:ln>
      </dgm:spPr>
      <dgm:t>
        <a:bodyPr/>
        <a:lstStyle/>
        <a:p>
          <a:r>
            <a:rPr lang="en-US" sz="2400" b="1" dirty="0"/>
            <a:t>Summer 2019</a:t>
          </a:r>
        </a:p>
      </dgm:t>
    </dgm:pt>
    <dgm:pt modelId="{CF79714B-E709-4D52-8D7F-5BB6F78F1C17}" type="parTrans" cxnId="{F3D040BA-2CE1-4DAB-9C9B-A22B430B147A}">
      <dgm:prSet/>
      <dgm:spPr/>
      <dgm:t>
        <a:bodyPr/>
        <a:lstStyle/>
        <a:p>
          <a:endParaRPr lang="en-US"/>
        </a:p>
      </dgm:t>
    </dgm:pt>
    <dgm:pt modelId="{F7693272-4AC4-48EC-9BFD-24649306CEAC}" type="sibTrans" cxnId="{F3D040BA-2CE1-4DAB-9C9B-A22B430B147A}">
      <dgm:prSet/>
      <dgm:spPr/>
      <dgm:t>
        <a:bodyPr/>
        <a:lstStyle/>
        <a:p>
          <a:endParaRPr lang="en-US"/>
        </a:p>
      </dgm:t>
    </dgm:pt>
    <dgm:pt modelId="{F1B5EFDF-1EA3-45B4-953E-63369EE183BA}">
      <dgm:prSet phldrT="[Text]" custT="1"/>
      <dgm:spPr>
        <a:ln w="25400" cmpd="sng">
          <a:solidFill>
            <a:schemeClr val="accent3"/>
          </a:solidFill>
        </a:ln>
      </dgm:spPr>
      <dgm:t>
        <a:bodyPr/>
        <a:lstStyle/>
        <a:p>
          <a:pPr marL="228600" lvl="1" indent="-228600" algn="l" defTabSz="933450">
            <a:lnSpc>
              <a:spcPct val="90000"/>
            </a:lnSpc>
            <a:spcBef>
              <a:spcPct val="0"/>
            </a:spcBef>
            <a:spcAft>
              <a:spcPct val="15000"/>
            </a:spcAft>
          </a:pPr>
          <a:r>
            <a:rPr lang="en-US" sz="1600" kern="1200" dirty="0"/>
            <a:t>Campuses submit commitments and efforts related to closing equity gaps</a:t>
          </a:r>
          <a:endParaRPr lang="en-US" sz="1600" kern="1200" dirty="0">
            <a:solidFill>
              <a:prstClr val="black">
                <a:hueOff val="0"/>
                <a:satOff val="0"/>
                <a:lumOff val="0"/>
                <a:alphaOff val="0"/>
              </a:prstClr>
            </a:solidFill>
            <a:latin typeface="Segoe UI"/>
            <a:ea typeface="+mn-ea"/>
            <a:cs typeface="+mn-cs"/>
          </a:endParaRPr>
        </a:p>
      </dgm:t>
    </dgm:pt>
    <dgm:pt modelId="{A46D3F9E-CD12-4A20-9506-34BDE4E044E5}" type="parTrans" cxnId="{ECD06C37-5259-48D4-B780-26B49EB636DE}">
      <dgm:prSet/>
      <dgm:spPr/>
      <dgm:t>
        <a:bodyPr/>
        <a:lstStyle/>
        <a:p>
          <a:endParaRPr lang="en-US"/>
        </a:p>
      </dgm:t>
    </dgm:pt>
    <dgm:pt modelId="{C9136621-DEBD-4782-A502-32294DDD905A}" type="sibTrans" cxnId="{ECD06C37-5259-48D4-B780-26B49EB636DE}">
      <dgm:prSet/>
      <dgm:spPr/>
      <dgm:t>
        <a:bodyPr/>
        <a:lstStyle/>
        <a:p>
          <a:endParaRPr lang="en-US"/>
        </a:p>
      </dgm:t>
    </dgm:pt>
    <dgm:pt modelId="{B392FD7D-21FC-4827-BC48-512F648CAA08}">
      <dgm:prSet phldrT="[Text]" custT="1"/>
      <dgm:spPr>
        <a:solidFill>
          <a:schemeClr val="accent2"/>
        </a:solidFill>
        <a:ln w="25400" cmpd="sng">
          <a:noFill/>
        </a:ln>
      </dgm:spPr>
      <dgm:t>
        <a:bodyPr/>
        <a:lstStyle/>
        <a:p>
          <a:r>
            <a:rPr lang="en-US" sz="2400" b="1" dirty="0"/>
            <a:t>Fall 2019</a:t>
          </a:r>
        </a:p>
      </dgm:t>
    </dgm:pt>
    <dgm:pt modelId="{3A93D7E5-3E52-41EE-AB14-3B92D97BD41A}" type="parTrans" cxnId="{F47B069D-C7BD-46C8-BC80-C272EC23AFDF}">
      <dgm:prSet/>
      <dgm:spPr/>
      <dgm:t>
        <a:bodyPr/>
        <a:lstStyle/>
        <a:p>
          <a:endParaRPr lang="en-US"/>
        </a:p>
      </dgm:t>
    </dgm:pt>
    <dgm:pt modelId="{2722ED9C-AC63-4C2E-BACA-A15E03B1BD22}" type="sibTrans" cxnId="{F47B069D-C7BD-46C8-BC80-C272EC23AFDF}">
      <dgm:prSet/>
      <dgm:spPr>
        <a:solidFill>
          <a:schemeClr val="accent2"/>
        </a:solidFill>
      </dgm:spPr>
      <dgm:t>
        <a:bodyPr/>
        <a:lstStyle/>
        <a:p>
          <a:endParaRPr lang="en-US"/>
        </a:p>
      </dgm:t>
    </dgm:pt>
    <dgm:pt modelId="{092BF134-0E10-4F45-88EE-22B8F2616564}">
      <dgm:prSet phldrT="[Text]" custT="1"/>
      <dgm:spPr>
        <a:ln w="25400" cmpd="sng">
          <a:solidFill>
            <a:schemeClr val="accent2"/>
          </a:solidFill>
        </a:ln>
      </dgm:spPr>
      <dgm:t>
        <a:bodyPr/>
        <a:lstStyle/>
        <a:p>
          <a:r>
            <a:rPr lang="en-US" sz="1600" dirty="0"/>
            <a:t>Provide feedback to campuses and request revisions. BHE retreat focused on systemwide strategic framework and review goals, baselines, and targets</a:t>
          </a:r>
        </a:p>
      </dgm:t>
    </dgm:pt>
    <dgm:pt modelId="{4927F0AD-F008-467E-ACB7-51E88F3602E5}" type="parTrans" cxnId="{EECE3CD9-33AE-4471-8C1F-868C2F929520}">
      <dgm:prSet/>
      <dgm:spPr/>
      <dgm:t>
        <a:bodyPr/>
        <a:lstStyle/>
        <a:p>
          <a:endParaRPr lang="en-US"/>
        </a:p>
      </dgm:t>
    </dgm:pt>
    <dgm:pt modelId="{95F8D493-409C-4754-ABD9-F6EC17323346}" type="sibTrans" cxnId="{EECE3CD9-33AE-4471-8C1F-868C2F929520}">
      <dgm:prSet/>
      <dgm:spPr/>
      <dgm:t>
        <a:bodyPr/>
        <a:lstStyle/>
        <a:p>
          <a:endParaRPr lang="en-US"/>
        </a:p>
      </dgm:t>
    </dgm:pt>
    <dgm:pt modelId="{4C31562D-564A-46DC-AD26-BC4CC4F6C557}">
      <dgm:prSet phldrT="[Text]" custT="1"/>
      <dgm:spPr>
        <a:solidFill>
          <a:schemeClr val="accent4"/>
        </a:solidFill>
        <a:ln w="25400" cmpd="sng">
          <a:noFill/>
        </a:ln>
      </dgm:spPr>
      <dgm:t>
        <a:bodyPr/>
        <a:lstStyle/>
        <a:p>
          <a:r>
            <a:rPr lang="en-US" sz="2400" b="1" dirty="0"/>
            <a:t>Spring 2020</a:t>
          </a:r>
        </a:p>
      </dgm:t>
    </dgm:pt>
    <dgm:pt modelId="{74127A44-76FB-455C-A257-BED19594985B}" type="parTrans" cxnId="{751C0B6B-D216-43AD-989F-797DA96B3936}">
      <dgm:prSet/>
      <dgm:spPr/>
      <dgm:t>
        <a:bodyPr/>
        <a:lstStyle/>
        <a:p>
          <a:endParaRPr lang="en-US"/>
        </a:p>
      </dgm:t>
    </dgm:pt>
    <dgm:pt modelId="{38405C1F-F180-4EC0-BB23-BD6B337266B1}" type="sibTrans" cxnId="{751C0B6B-D216-43AD-989F-797DA96B3936}">
      <dgm:prSet/>
      <dgm:spPr/>
      <dgm:t>
        <a:bodyPr/>
        <a:lstStyle/>
        <a:p>
          <a:endParaRPr lang="en-US"/>
        </a:p>
      </dgm:t>
    </dgm:pt>
    <dgm:pt modelId="{CD15CC39-D3DB-4811-AC08-E731262E1E90}">
      <dgm:prSet phldrT="[Text]" custT="1"/>
      <dgm:spPr>
        <a:ln w="25400" cmpd="sng">
          <a:solidFill>
            <a:schemeClr val="accent4"/>
          </a:solidFill>
        </a:ln>
      </dgm:spPr>
      <dgm:t>
        <a:bodyPr/>
        <a:lstStyle/>
        <a:p>
          <a:r>
            <a:rPr lang="en-US" sz="1600" dirty="0"/>
            <a:t>Systemwide convening</a:t>
          </a:r>
        </a:p>
      </dgm:t>
    </dgm:pt>
    <dgm:pt modelId="{90A74684-D9DB-4B4A-A544-DDF4AE94BAC8}" type="parTrans" cxnId="{02A7BC4F-452A-4AAD-B02E-F8C6471A9D59}">
      <dgm:prSet/>
      <dgm:spPr/>
      <dgm:t>
        <a:bodyPr/>
        <a:lstStyle/>
        <a:p>
          <a:endParaRPr lang="en-US"/>
        </a:p>
      </dgm:t>
    </dgm:pt>
    <dgm:pt modelId="{5AAC00DD-D0AF-479F-BDFF-AFC4C2C911C2}" type="sibTrans" cxnId="{02A7BC4F-452A-4AAD-B02E-F8C6471A9D59}">
      <dgm:prSet/>
      <dgm:spPr/>
      <dgm:t>
        <a:bodyPr/>
        <a:lstStyle/>
        <a:p>
          <a:endParaRPr lang="en-US"/>
        </a:p>
      </dgm:t>
    </dgm:pt>
    <dgm:pt modelId="{E25562E4-2086-4B55-98FE-690759F9EBED}">
      <dgm:prSet custT="1"/>
      <dgm:spPr/>
      <dgm:t>
        <a:bodyPr/>
        <a:lstStyle/>
        <a:p>
          <a:pPr marL="228600" lvl="1" indent="-228600" algn="l" defTabSz="933450">
            <a:lnSpc>
              <a:spcPct val="90000"/>
            </a:lnSpc>
            <a:spcBef>
              <a:spcPct val="0"/>
            </a:spcBef>
            <a:spcAft>
              <a:spcPct val="15000"/>
            </a:spcAft>
            <a:buChar char="•"/>
          </a:pPr>
          <a:r>
            <a:rPr lang="en-US" sz="1600" dirty="0"/>
            <a:t>Convene Executive Committee</a:t>
          </a:r>
        </a:p>
      </dgm:t>
    </dgm:pt>
    <dgm:pt modelId="{6F0C776F-6A07-4152-9277-C5E63DE8E036}" type="parTrans" cxnId="{6D789A2A-9D5E-40B4-95EB-13C82BBC687A}">
      <dgm:prSet/>
      <dgm:spPr/>
      <dgm:t>
        <a:bodyPr/>
        <a:lstStyle/>
        <a:p>
          <a:endParaRPr lang="en-US"/>
        </a:p>
      </dgm:t>
    </dgm:pt>
    <dgm:pt modelId="{B55C9703-9B4D-4B1D-B7D6-AEC343F2F116}" type="sibTrans" cxnId="{6D789A2A-9D5E-40B4-95EB-13C82BBC687A}">
      <dgm:prSet/>
      <dgm:spPr/>
      <dgm:t>
        <a:bodyPr/>
        <a:lstStyle/>
        <a:p>
          <a:endParaRPr lang="en-US"/>
        </a:p>
      </dgm:t>
    </dgm:pt>
    <dgm:pt modelId="{7F6A09DD-D46F-4A90-B075-584F11CD8876}">
      <dgm:prSet custT="1"/>
      <dgm:spPr/>
      <dgm:t>
        <a:bodyPr/>
        <a:lstStyle/>
        <a:p>
          <a:pPr marL="228600" lvl="1" indent="-228600" algn="l" defTabSz="933450">
            <a:lnSpc>
              <a:spcPct val="90000"/>
            </a:lnSpc>
            <a:spcBef>
              <a:spcPct val="0"/>
            </a:spcBef>
            <a:spcAft>
              <a:spcPct val="15000"/>
            </a:spcAft>
            <a:buChar char="•"/>
          </a:pPr>
          <a:r>
            <a:rPr lang="en-US" sz="1600" dirty="0"/>
            <a:t>Engage </a:t>
          </a:r>
          <a:br>
            <a:rPr lang="en-US" sz="1600" dirty="0"/>
          </a:br>
          <a:r>
            <a:rPr lang="en-US" sz="1600" dirty="0"/>
            <a:t>external support</a:t>
          </a:r>
        </a:p>
      </dgm:t>
    </dgm:pt>
    <dgm:pt modelId="{86EADD20-878A-43B1-B5ED-BC974982E243}" type="parTrans" cxnId="{1CAF73E0-30B0-40A4-AD1C-B836263553B9}">
      <dgm:prSet/>
      <dgm:spPr/>
      <dgm:t>
        <a:bodyPr/>
        <a:lstStyle/>
        <a:p>
          <a:endParaRPr lang="en-US"/>
        </a:p>
      </dgm:t>
    </dgm:pt>
    <dgm:pt modelId="{7667D138-9634-4898-9034-AB00A1ACFA17}" type="sibTrans" cxnId="{1CAF73E0-30B0-40A4-AD1C-B836263553B9}">
      <dgm:prSet/>
      <dgm:spPr/>
      <dgm:t>
        <a:bodyPr/>
        <a:lstStyle/>
        <a:p>
          <a:endParaRPr lang="en-US"/>
        </a:p>
      </dgm:t>
    </dgm:pt>
    <dgm:pt modelId="{A2F95A2B-99B3-4312-9697-E78F8EEBF975}">
      <dgm:prSet custT="1"/>
      <dgm:spPr/>
      <dgm:t>
        <a:bodyPr/>
        <a:lstStyle/>
        <a:p>
          <a:pPr marL="228600" lvl="1" indent="-228600" algn="l" defTabSz="933450">
            <a:lnSpc>
              <a:spcPct val="90000"/>
            </a:lnSpc>
            <a:spcBef>
              <a:spcPct val="0"/>
            </a:spcBef>
            <a:spcAft>
              <a:spcPct val="15000"/>
            </a:spcAft>
            <a:buChar char="•"/>
          </a:pPr>
          <a:r>
            <a:rPr lang="en-US" sz="1600" dirty="0"/>
            <a:t>Release guidelines on campus commitments and efforts related to closing equity gaps</a:t>
          </a:r>
        </a:p>
      </dgm:t>
    </dgm:pt>
    <dgm:pt modelId="{B590B702-9F8A-4793-AA6A-691848913978}" type="parTrans" cxnId="{5FCDB6B7-09B2-40AA-9782-24098DA0729B}">
      <dgm:prSet/>
      <dgm:spPr/>
      <dgm:t>
        <a:bodyPr/>
        <a:lstStyle/>
        <a:p>
          <a:endParaRPr lang="en-US"/>
        </a:p>
      </dgm:t>
    </dgm:pt>
    <dgm:pt modelId="{18BA9D51-8C75-473A-BD59-E6DCEF5EED6E}" type="sibTrans" cxnId="{5FCDB6B7-09B2-40AA-9782-24098DA0729B}">
      <dgm:prSet/>
      <dgm:spPr/>
      <dgm:t>
        <a:bodyPr/>
        <a:lstStyle/>
        <a:p>
          <a:endParaRPr lang="en-US"/>
        </a:p>
      </dgm:t>
    </dgm:pt>
    <dgm:pt modelId="{A4933D3A-318F-4058-B1A7-F60070832479}">
      <dgm:prSet custT="1"/>
      <dgm:spPr/>
      <dgm:t>
        <a:bodyPr/>
        <a:lstStyle/>
        <a:p>
          <a:r>
            <a:rPr lang="en-US" sz="1600"/>
            <a:t>DHE staff identify major projects to advance goals and objectives</a:t>
          </a:r>
          <a:endParaRPr lang="en-US" sz="1600" dirty="0"/>
        </a:p>
      </dgm:t>
    </dgm:pt>
    <dgm:pt modelId="{F8209064-8249-443F-A89F-632FE6894424}" type="parTrans" cxnId="{92DE8BBD-C918-4636-942F-25033B1AFEB5}">
      <dgm:prSet/>
      <dgm:spPr/>
      <dgm:t>
        <a:bodyPr/>
        <a:lstStyle/>
        <a:p>
          <a:endParaRPr lang="en-US"/>
        </a:p>
      </dgm:t>
    </dgm:pt>
    <dgm:pt modelId="{2DA13690-2A39-4B47-96CB-A25343C4E04D}" type="sibTrans" cxnId="{92DE8BBD-C918-4636-942F-25033B1AFEB5}">
      <dgm:prSet/>
      <dgm:spPr/>
      <dgm:t>
        <a:bodyPr/>
        <a:lstStyle/>
        <a:p>
          <a:endParaRPr lang="en-US"/>
        </a:p>
      </dgm:t>
    </dgm:pt>
    <dgm:pt modelId="{A7E23B81-2A35-4BE7-9233-A35CC0751905}">
      <dgm:prSet custT="1"/>
      <dgm:spPr/>
      <dgm:t>
        <a:bodyPr/>
        <a:lstStyle/>
        <a:p>
          <a:r>
            <a:rPr lang="en-US" sz="1600" dirty="0"/>
            <a:t>Convene Advisory Board and Executive Committee </a:t>
          </a:r>
        </a:p>
      </dgm:t>
    </dgm:pt>
    <dgm:pt modelId="{4380340E-28FC-417C-8605-C4B8638042ED}" type="parTrans" cxnId="{AAE8FB37-9D94-40CE-A90A-527D85CE110A}">
      <dgm:prSet/>
      <dgm:spPr/>
      <dgm:t>
        <a:bodyPr/>
        <a:lstStyle/>
        <a:p>
          <a:endParaRPr lang="en-US"/>
        </a:p>
      </dgm:t>
    </dgm:pt>
    <dgm:pt modelId="{8A92E70A-E0D5-4E66-B234-068663026BAB}" type="sibTrans" cxnId="{AAE8FB37-9D94-40CE-A90A-527D85CE110A}">
      <dgm:prSet/>
      <dgm:spPr/>
      <dgm:t>
        <a:bodyPr/>
        <a:lstStyle/>
        <a:p>
          <a:endParaRPr lang="en-US"/>
        </a:p>
      </dgm:t>
    </dgm:pt>
    <dgm:pt modelId="{AADF77CD-F892-4AE6-B5DC-974123DDE053}">
      <dgm:prSet custT="1"/>
      <dgm:spPr/>
      <dgm:t>
        <a:bodyPr/>
        <a:lstStyle/>
        <a:p>
          <a:r>
            <a:rPr lang="en-US" sz="1600" dirty="0"/>
            <a:t>Propose systemwide </a:t>
          </a:r>
          <a:br>
            <a:rPr lang="en-US" sz="1600" dirty="0"/>
          </a:br>
          <a:r>
            <a:rPr lang="en-US" sz="1600" dirty="0"/>
            <a:t>strategic framework to BHE in December</a:t>
          </a:r>
        </a:p>
      </dgm:t>
    </dgm:pt>
    <dgm:pt modelId="{C3A37599-5A35-427C-B7A9-C505A008B8D5}" type="parTrans" cxnId="{8E8F5381-1945-4CFD-8E17-4C6EBB996E46}">
      <dgm:prSet/>
      <dgm:spPr/>
      <dgm:t>
        <a:bodyPr/>
        <a:lstStyle/>
        <a:p>
          <a:endParaRPr lang="en-US"/>
        </a:p>
      </dgm:t>
    </dgm:pt>
    <dgm:pt modelId="{CB4AEA84-65B2-4B97-9944-114693378CB3}" type="sibTrans" cxnId="{8E8F5381-1945-4CFD-8E17-4C6EBB996E46}">
      <dgm:prSet/>
      <dgm:spPr/>
      <dgm:t>
        <a:bodyPr/>
        <a:lstStyle/>
        <a:p>
          <a:endParaRPr lang="en-US"/>
        </a:p>
      </dgm:t>
    </dgm:pt>
    <dgm:pt modelId="{7D8006A4-2A4A-4519-B343-92F71BA59430}" type="pres">
      <dgm:prSet presAssocID="{485EE3DA-C583-4C1D-B86D-BBF6A8D643B2}" presName="linearFlow" presStyleCnt="0">
        <dgm:presLayoutVars>
          <dgm:dir/>
          <dgm:animLvl val="lvl"/>
          <dgm:resizeHandles val="exact"/>
        </dgm:presLayoutVars>
      </dgm:prSet>
      <dgm:spPr/>
    </dgm:pt>
    <dgm:pt modelId="{F35ED918-1F40-4D86-9E95-0403FCE8E30C}" type="pres">
      <dgm:prSet presAssocID="{E4BF4228-7B81-4835-AFCB-29D916872657}" presName="composite" presStyleCnt="0"/>
      <dgm:spPr/>
    </dgm:pt>
    <dgm:pt modelId="{470142AA-9301-4611-BC50-7DA15B24E2AD}" type="pres">
      <dgm:prSet presAssocID="{E4BF4228-7B81-4835-AFCB-29D916872657}" presName="parTx" presStyleLbl="node1" presStyleIdx="0" presStyleCnt="4">
        <dgm:presLayoutVars>
          <dgm:chMax val="0"/>
          <dgm:chPref val="0"/>
          <dgm:bulletEnabled val="1"/>
        </dgm:presLayoutVars>
      </dgm:prSet>
      <dgm:spPr/>
    </dgm:pt>
    <dgm:pt modelId="{84E94B79-F042-4645-A539-EFA44550F7ED}" type="pres">
      <dgm:prSet presAssocID="{E4BF4228-7B81-4835-AFCB-29D916872657}" presName="parSh" presStyleLbl="node1" presStyleIdx="0" presStyleCnt="4" custScaleY="37932" custLinFactNeighborX="-2773" custLinFactNeighborY="-24647"/>
      <dgm:spPr/>
    </dgm:pt>
    <dgm:pt modelId="{D72DEF43-ABFA-44C8-98D4-C92F388918AC}" type="pres">
      <dgm:prSet presAssocID="{E4BF4228-7B81-4835-AFCB-29D916872657}" presName="desTx" presStyleLbl="fgAcc1" presStyleIdx="0" presStyleCnt="4" custScaleX="72296" custLinFactNeighborX="-15463" custLinFactNeighborY="9342">
        <dgm:presLayoutVars>
          <dgm:bulletEnabled val="1"/>
        </dgm:presLayoutVars>
      </dgm:prSet>
      <dgm:spPr/>
    </dgm:pt>
    <dgm:pt modelId="{D0088470-ADE4-477F-8E7B-93A3B2154202}" type="pres">
      <dgm:prSet presAssocID="{E3705D1B-F451-491C-8529-F471F755BA7D}" presName="sibTrans" presStyleLbl="sibTrans2D1" presStyleIdx="0" presStyleCnt="3" custScaleX="96611" custLinFactNeighborY="27717"/>
      <dgm:spPr/>
    </dgm:pt>
    <dgm:pt modelId="{FA768B7C-FDF7-413F-882A-70729FD8A5E1}" type="pres">
      <dgm:prSet presAssocID="{E3705D1B-F451-491C-8529-F471F755BA7D}" presName="connTx" presStyleLbl="sibTrans2D1" presStyleIdx="0" presStyleCnt="3"/>
      <dgm:spPr/>
    </dgm:pt>
    <dgm:pt modelId="{F9AB62DB-110D-4331-903C-2FE026D34BA5}" type="pres">
      <dgm:prSet presAssocID="{20A66BC2-5320-45F5-B4A0-798913E1D6E7}" presName="composite" presStyleCnt="0"/>
      <dgm:spPr/>
    </dgm:pt>
    <dgm:pt modelId="{1AA949B3-D710-4E76-8BF6-5FEA6133B980}" type="pres">
      <dgm:prSet presAssocID="{20A66BC2-5320-45F5-B4A0-798913E1D6E7}" presName="parTx" presStyleLbl="node1" presStyleIdx="0" presStyleCnt="4">
        <dgm:presLayoutVars>
          <dgm:chMax val="0"/>
          <dgm:chPref val="0"/>
          <dgm:bulletEnabled val="1"/>
        </dgm:presLayoutVars>
      </dgm:prSet>
      <dgm:spPr/>
    </dgm:pt>
    <dgm:pt modelId="{EB0DE5FB-C449-45FB-9647-50ED6779D720}" type="pres">
      <dgm:prSet presAssocID="{20A66BC2-5320-45F5-B4A0-798913E1D6E7}" presName="parSh" presStyleLbl="node1" presStyleIdx="1" presStyleCnt="4" custScaleY="37932" custLinFactNeighborX="-8279" custLinFactNeighborY="-24647"/>
      <dgm:spPr/>
    </dgm:pt>
    <dgm:pt modelId="{08DECEF6-5683-4604-B44D-BF58E47DE09A}" type="pres">
      <dgm:prSet presAssocID="{20A66BC2-5320-45F5-B4A0-798913E1D6E7}" presName="desTx" presStyleLbl="fgAcc1" presStyleIdx="1" presStyleCnt="4" custScaleX="60970" custLinFactNeighborX="-28532" custLinFactNeighborY="7830">
        <dgm:presLayoutVars>
          <dgm:bulletEnabled val="1"/>
        </dgm:presLayoutVars>
      </dgm:prSet>
      <dgm:spPr/>
    </dgm:pt>
    <dgm:pt modelId="{9A9A5657-D154-4BF3-BCA0-68BCFC781CC1}" type="pres">
      <dgm:prSet presAssocID="{F7693272-4AC4-48EC-9BFD-24649306CEAC}" presName="sibTrans" presStyleLbl="sibTrans2D1" presStyleIdx="1" presStyleCnt="3" custScaleX="90511" custLinFactNeighborY="27717"/>
      <dgm:spPr/>
    </dgm:pt>
    <dgm:pt modelId="{E43AC1F0-4566-4C68-9E5B-E9BDDA3DF20D}" type="pres">
      <dgm:prSet presAssocID="{F7693272-4AC4-48EC-9BFD-24649306CEAC}" presName="connTx" presStyleLbl="sibTrans2D1" presStyleIdx="1" presStyleCnt="3"/>
      <dgm:spPr/>
    </dgm:pt>
    <dgm:pt modelId="{6AB18C07-BD1B-4C52-9A14-EA72ECBD919A}" type="pres">
      <dgm:prSet presAssocID="{B392FD7D-21FC-4827-BC48-512F648CAA08}" presName="composite" presStyleCnt="0"/>
      <dgm:spPr/>
    </dgm:pt>
    <dgm:pt modelId="{3C52A104-5CF4-4809-8623-9C4433FEE7F4}" type="pres">
      <dgm:prSet presAssocID="{B392FD7D-21FC-4827-BC48-512F648CAA08}" presName="parTx" presStyleLbl="node1" presStyleIdx="1" presStyleCnt="4">
        <dgm:presLayoutVars>
          <dgm:chMax val="0"/>
          <dgm:chPref val="0"/>
          <dgm:bulletEnabled val="1"/>
        </dgm:presLayoutVars>
      </dgm:prSet>
      <dgm:spPr/>
    </dgm:pt>
    <dgm:pt modelId="{C5C8D10A-74DD-4068-A0D8-95F2C2DC0A8A}" type="pres">
      <dgm:prSet presAssocID="{B392FD7D-21FC-4827-BC48-512F648CAA08}" presName="parSh" presStyleLbl="node1" presStyleIdx="2" presStyleCnt="4" custScaleY="37932" custLinFactNeighborX="-8279" custLinFactNeighborY="-24647"/>
      <dgm:spPr/>
    </dgm:pt>
    <dgm:pt modelId="{6B046227-7D0A-4172-8A04-21C6D375605E}" type="pres">
      <dgm:prSet presAssocID="{B392FD7D-21FC-4827-BC48-512F648CAA08}" presName="desTx" presStyleLbl="fgAcc1" presStyleIdx="2" presStyleCnt="4" custLinFactNeighborX="-8279" custLinFactNeighborY="7830">
        <dgm:presLayoutVars>
          <dgm:bulletEnabled val="1"/>
        </dgm:presLayoutVars>
      </dgm:prSet>
      <dgm:spPr/>
    </dgm:pt>
    <dgm:pt modelId="{45F7166D-BF82-495E-B2A9-068E30E47FC1}" type="pres">
      <dgm:prSet presAssocID="{2722ED9C-AC63-4C2E-BACA-A15E03B1BD22}" presName="sibTrans" presStyleLbl="sibTrans2D1" presStyleIdx="2" presStyleCnt="3" custScaleX="61382" custLinFactNeighborX="17386" custLinFactNeighborY="27717"/>
      <dgm:spPr/>
    </dgm:pt>
    <dgm:pt modelId="{979BEF03-2475-4A40-A8AA-899B3A469C8C}" type="pres">
      <dgm:prSet presAssocID="{2722ED9C-AC63-4C2E-BACA-A15E03B1BD22}" presName="connTx" presStyleLbl="sibTrans2D1" presStyleIdx="2" presStyleCnt="3"/>
      <dgm:spPr/>
    </dgm:pt>
    <dgm:pt modelId="{CCD52E8E-A8C3-4AD7-BC62-A766887596C7}" type="pres">
      <dgm:prSet presAssocID="{4C31562D-564A-46DC-AD26-BC4CC4F6C557}" presName="composite" presStyleCnt="0"/>
      <dgm:spPr/>
    </dgm:pt>
    <dgm:pt modelId="{FA7F54CF-01D5-4CBD-9D33-D37C086D9EEB}" type="pres">
      <dgm:prSet presAssocID="{4C31562D-564A-46DC-AD26-BC4CC4F6C557}" presName="parTx" presStyleLbl="node1" presStyleIdx="2" presStyleCnt="4">
        <dgm:presLayoutVars>
          <dgm:chMax val="0"/>
          <dgm:chPref val="0"/>
          <dgm:bulletEnabled val="1"/>
        </dgm:presLayoutVars>
      </dgm:prSet>
      <dgm:spPr/>
    </dgm:pt>
    <dgm:pt modelId="{B14746B9-131D-498B-83B3-5393F3A178CC}" type="pres">
      <dgm:prSet presAssocID="{4C31562D-564A-46DC-AD26-BC4CC4F6C557}" presName="parSh" presStyleLbl="node1" presStyleIdx="3" presStyleCnt="4" custScaleY="37932" custLinFactNeighborX="-8279" custLinFactNeighborY="-24647"/>
      <dgm:spPr/>
    </dgm:pt>
    <dgm:pt modelId="{56C3179B-6707-4C82-A7F6-D72561342899}" type="pres">
      <dgm:prSet presAssocID="{4C31562D-564A-46DC-AD26-BC4CC4F6C557}" presName="desTx" presStyleLbl="fgAcc1" presStyleIdx="3" presStyleCnt="4" custScaleX="60956" custLinFactNeighborX="-28564" custLinFactNeighborY="7830">
        <dgm:presLayoutVars>
          <dgm:bulletEnabled val="1"/>
        </dgm:presLayoutVars>
      </dgm:prSet>
      <dgm:spPr/>
    </dgm:pt>
  </dgm:ptLst>
  <dgm:cxnLst>
    <dgm:cxn modelId="{DF397D06-7DB9-490D-8CAE-53CE1B9EC295}" type="presOf" srcId="{E3705D1B-F451-491C-8529-F471F755BA7D}" destId="{D0088470-ADE4-477F-8E7B-93A3B2154202}" srcOrd="0" destOrd="0" presId="urn:microsoft.com/office/officeart/2005/8/layout/process3"/>
    <dgm:cxn modelId="{2BA76B07-D19D-40CC-9F1C-03BE07FE517D}" type="presOf" srcId="{2722ED9C-AC63-4C2E-BACA-A15E03B1BD22}" destId="{979BEF03-2475-4A40-A8AA-899B3A469C8C}" srcOrd="1" destOrd="0" presId="urn:microsoft.com/office/officeart/2005/8/layout/process3"/>
    <dgm:cxn modelId="{34277315-82EB-4776-9BF9-730CA642723C}" type="presOf" srcId="{1BCBF88C-B11E-4E30-AC13-F7258247D067}" destId="{D72DEF43-ABFA-44C8-98D4-C92F388918AC}" srcOrd="0" destOrd="0" presId="urn:microsoft.com/office/officeart/2005/8/layout/process3"/>
    <dgm:cxn modelId="{6F0E9F16-7ACC-4375-B160-C3DD862B25BA}" type="presOf" srcId="{E4BF4228-7B81-4835-AFCB-29D916872657}" destId="{470142AA-9301-4611-BC50-7DA15B24E2AD}" srcOrd="0" destOrd="0" presId="urn:microsoft.com/office/officeart/2005/8/layout/process3"/>
    <dgm:cxn modelId="{DF042A1E-420F-42F3-958C-4B091B3AB098}" type="presOf" srcId="{E25562E4-2086-4B55-98FE-690759F9EBED}" destId="{D72DEF43-ABFA-44C8-98D4-C92F388918AC}" srcOrd="0" destOrd="1" presId="urn:microsoft.com/office/officeart/2005/8/layout/process3"/>
    <dgm:cxn modelId="{D0937029-E47F-454C-89BA-6596B5CE7F38}" type="presOf" srcId="{B392FD7D-21FC-4827-BC48-512F648CAA08}" destId="{C5C8D10A-74DD-4068-A0D8-95F2C2DC0A8A}" srcOrd="1" destOrd="0" presId="urn:microsoft.com/office/officeart/2005/8/layout/process3"/>
    <dgm:cxn modelId="{6D789A2A-9D5E-40B4-95EB-13C82BBC687A}" srcId="{E4BF4228-7B81-4835-AFCB-29D916872657}" destId="{E25562E4-2086-4B55-98FE-690759F9EBED}" srcOrd="1" destOrd="0" parTransId="{6F0C776F-6A07-4152-9277-C5E63DE8E036}" sibTransId="{B55C9703-9B4D-4B1D-B7D6-AEC343F2F116}"/>
    <dgm:cxn modelId="{51C36931-F7FF-49D8-B58F-95C24AEF1977}" type="presOf" srcId="{092BF134-0E10-4F45-88EE-22B8F2616564}" destId="{6B046227-7D0A-4172-8A04-21C6D375605E}" srcOrd="0" destOrd="0" presId="urn:microsoft.com/office/officeart/2005/8/layout/process3"/>
    <dgm:cxn modelId="{ECD06C37-5259-48D4-B780-26B49EB636DE}" srcId="{20A66BC2-5320-45F5-B4A0-798913E1D6E7}" destId="{F1B5EFDF-1EA3-45B4-953E-63369EE183BA}" srcOrd="0" destOrd="0" parTransId="{A46D3F9E-CD12-4A20-9506-34BDE4E044E5}" sibTransId="{C9136621-DEBD-4782-A502-32294DDD905A}"/>
    <dgm:cxn modelId="{AAE8FB37-9D94-40CE-A90A-527D85CE110A}" srcId="{B392FD7D-21FC-4827-BC48-512F648CAA08}" destId="{A7E23B81-2A35-4BE7-9233-A35CC0751905}" srcOrd="2" destOrd="0" parTransId="{4380340E-28FC-417C-8605-C4B8638042ED}" sibTransId="{8A92E70A-E0D5-4E66-B234-068663026BAB}"/>
    <dgm:cxn modelId="{883CCB5B-8EAC-47A0-8B3A-D5BBCF85D1D5}" type="presOf" srcId="{20A66BC2-5320-45F5-B4A0-798913E1D6E7}" destId="{1AA949B3-D710-4E76-8BF6-5FEA6133B980}" srcOrd="0" destOrd="0" presId="urn:microsoft.com/office/officeart/2005/8/layout/process3"/>
    <dgm:cxn modelId="{0F696864-66ED-4C4E-BA7D-FBEDA18DE6FB}" type="presOf" srcId="{E3705D1B-F451-491C-8529-F471F755BA7D}" destId="{FA768B7C-FDF7-413F-882A-70729FD8A5E1}" srcOrd="1" destOrd="0" presId="urn:microsoft.com/office/officeart/2005/8/layout/process3"/>
    <dgm:cxn modelId="{CC3FD345-9DD5-4CF7-AAE1-EEE2CE24EFF2}" type="presOf" srcId="{AADF77CD-F892-4AE6-B5DC-974123DDE053}" destId="{6B046227-7D0A-4172-8A04-21C6D375605E}" srcOrd="0" destOrd="3" presId="urn:microsoft.com/office/officeart/2005/8/layout/process3"/>
    <dgm:cxn modelId="{AD93F446-1A4A-481D-B298-43FB78504A60}" type="presOf" srcId="{CD15CC39-D3DB-4811-AC08-E731262E1E90}" destId="{56C3179B-6707-4C82-A7F6-D72561342899}" srcOrd="0" destOrd="0" presId="urn:microsoft.com/office/officeart/2005/8/layout/process3"/>
    <dgm:cxn modelId="{751C0B6B-D216-43AD-989F-797DA96B3936}" srcId="{485EE3DA-C583-4C1D-B86D-BBF6A8D643B2}" destId="{4C31562D-564A-46DC-AD26-BC4CC4F6C557}" srcOrd="3" destOrd="0" parTransId="{74127A44-76FB-455C-A257-BED19594985B}" sibTransId="{38405C1F-F180-4EC0-BB23-BD6B337266B1}"/>
    <dgm:cxn modelId="{02A7BC4F-452A-4AAD-B02E-F8C6471A9D59}" srcId="{4C31562D-564A-46DC-AD26-BC4CC4F6C557}" destId="{CD15CC39-D3DB-4811-AC08-E731262E1E90}" srcOrd="0" destOrd="0" parTransId="{90A74684-D9DB-4B4A-A544-DDF4AE94BAC8}" sibTransId="{5AAC00DD-D0AF-479F-BDFF-AFC4C2C911C2}"/>
    <dgm:cxn modelId="{E02FA650-3A17-48C3-BA59-9CFDA15E7E0B}" type="presOf" srcId="{20A66BC2-5320-45F5-B4A0-798913E1D6E7}" destId="{EB0DE5FB-C449-45FB-9647-50ED6779D720}" srcOrd="1" destOrd="0" presId="urn:microsoft.com/office/officeart/2005/8/layout/process3"/>
    <dgm:cxn modelId="{DA32FE74-D96D-436B-922F-9CE79C4AC954}" type="presOf" srcId="{485EE3DA-C583-4C1D-B86D-BBF6A8D643B2}" destId="{7D8006A4-2A4A-4519-B343-92F71BA59430}" srcOrd="0" destOrd="0" presId="urn:microsoft.com/office/officeart/2005/8/layout/process3"/>
    <dgm:cxn modelId="{EF08D059-86B5-4326-ABCA-C23B8A126702}" type="presOf" srcId="{A4933D3A-318F-4058-B1A7-F60070832479}" destId="{6B046227-7D0A-4172-8A04-21C6D375605E}" srcOrd="0" destOrd="1" presId="urn:microsoft.com/office/officeart/2005/8/layout/process3"/>
    <dgm:cxn modelId="{4CF70F80-1724-424C-AD13-4F68F162FE19}" type="presOf" srcId="{4C31562D-564A-46DC-AD26-BC4CC4F6C557}" destId="{B14746B9-131D-498B-83B3-5393F3A178CC}" srcOrd="1" destOrd="0" presId="urn:microsoft.com/office/officeart/2005/8/layout/process3"/>
    <dgm:cxn modelId="{8E8F5381-1945-4CFD-8E17-4C6EBB996E46}" srcId="{B392FD7D-21FC-4827-BC48-512F648CAA08}" destId="{AADF77CD-F892-4AE6-B5DC-974123DDE053}" srcOrd="3" destOrd="0" parTransId="{C3A37599-5A35-427C-B7A9-C505A008B8D5}" sibTransId="{CB4AEA84-65B2-4B97-9944-114693378CB3}"/>
    <dgm:cxn modelId="{4574D984-6190-4C72-8944-29842755A6CE}" type="presOf" srcId="{E4BF4228-7B81-4835-AFCB-29D916872657}" destId="{84E94B79-F042-4645-A539-EFA44550F7ED}" srcOrd="1" destOrd="0" presId="urn:microsoft.com/office/officeart/2005/8/layout/process3"/>
    <dgm:cxn modelId="{DA9B478A-C988-4CC2-989A-2E8DC3FA764C}" srcId="{E4BF4228-7B81-4835-AFCB-29D916872657}" destId="{1BCBF88C-B11E-4E30-AC13-F7258247D067}" srcOrd="0" destOrd="0" parTransId="{7B17B84D-B923-4548-AE9B-3FFDDDADE106}" sibTransId="{03F5AAB0-4ADB-4D99-9218-B18ECD7FB3A5}"/>
    <dgm:cxn modelId="{2056519B-A532-478D-915B-B6BDE5C84C7D}" type="presOf" srcId="{A2F95A2B-99B3-4312-9697-E78F8EEBF975}" destId="{D72DEF43-ABFA-44C8-98D4-C92F388918AC}" srcOrd="0" destOrd="3" presId="urn:microsoft.com/office/officeart/2005/8/layout/process3"/>
    <dgm:cxn modelId="{F47B069D-C7BD-46C8-BC80-C272EC23AFDF}" srcId="{485EE3DA-C583-4C1D-B86D-BBF6A8D643B2}" destId="{B392FD7D-21FC-4827-BC48-512F648CAA08}" srcOrd="2" destOrd="0" parTransId="{3A93D7E5-3E52-41EE-AB14-3B92D97BD41A}" sibTransId="{2722ED9C-AC63-4C2E-BACA-A15E03B1BD22}"/>
    <dgm:cxn modelId="{CD10189E-9A81-4B8D-B8FB-35322B2B1416}" type="presOf" srcId="{A7E23B81-2A35-4BE7-9233-A35CC0751905}" destId="{6B046227-7D0A-4172-8A04-21C6D375605E}" srcOrd="0" destOrd="2" presId="urn:microsoft.com/office/officeart/2005/8/layout/process3"/>
    <dgm:cxn modelId="{D807B2A4-2104-4233-BC84-BDCB957FDC5F}" srcId="{485EE3DA-C583-4C1D-B86D-BBF6A8D643B2}" destId="{E4BF4228-7B81-4835-AFCB-29D916872657}" srcOrd="0" destOrd="0" parTransId="{4E39F276-1B6B-48F2-B745-863E0DA398BE}" sibTransId="{E3705D1B-F451-491C-8529-F471F755BA7D}"/>
    <dgm:cxn modelId="{1AF7E5A4-EFC1-446C-B3B6-D02284B97228}" type="presOf" srcId="{4C31562D-564A-46DC-AD26-BC4CC4F6C557}" destId="{FA7F54CF-01D5-4CBD-9D33-D37C086D9EEB}" srcOrd="0" destOrd="0" presId="urn:microsoft.com/office/officeart/2005/8/layout/process3"/>
    <dgm:cxn modelId="{175288A8-D2CF-4C4E-9E49-B41B9D514D7D}" type="presOf" srcId="{7F6A09DD-D46F-4A90-B075-584F11CD8876}" destId="{D72DEF43-ABFA-44C8-98D4-C92F388918AC}" srcOrd="0" destOrd="2" presId="urn:microsoft.com/office/officeart/2005/8/layout/process3"/>
    <dgm:cxn modelId="{5FCDB6B7-09B2-40AA-9782-24098DA0729B}" srcId="{E4BF4228-7B81-4835-AFCB-29D916872657}" destId="{A2F95A2B-99B3-4312-9697-E78F8EEBF975}" srcOrd="3" destOrd="0" parTransId="{B590B702-9F8A-4793-AA6A-691848913978}" sibTransId="{18BA9D51-8C75-473A-BD59-E6DCEF5EED6E}"/>
    <dgm:cxn modelId="{F3D040BA-2CE1-4DAB-9C9B-A22B430B147A}" srcId="{485EE3DA-C583-4C1D-B86D-BBF6A8D643B2}" destId="{20A66BC2-5320-45F5-B4A0-798913E1D6E7}" srcOrd="1" destOrd="0" parTransId="{CF79714B-E709-4D52-8D7F-5BB6F78F1C17}" sibTransId="{F7693272-4AC4-48EC-9BFD-24649306CEAC}"/>
    <dgm:cxn modelId="{283E7BBD-CA62-46E2-8BA5-B5C65E0435E3}" type="presOf" srcId="{F1B5EFDF-1EA3-45B4-953E-63369EE183BA}" destId="{08DECEF6-5683-4604-B44D-BF58E47DE09A}" srcOrd="0" destOrd="0" presId="urn:microsoft.com/office/officeart/2005/8/layout/process3"/>
    <dgm:cxn modelId="{92DE8BBD-C918-4636-942F-25033B1AFEB5}" srcId="{B392FD7D-21FC-4827-BC48-512F648CAA08}" destId="{A4933D3A-318F-4058-B1A7-F60070832479}" srcOrd="1" destOrd="0" parTransId="{F8209064-8249-443F-A89F-632FE6894424}" sibTransId="{2DA13690-2A39-4B47-96CB-A25343C4E04D}"/>
    <dgm:cxn modelId="{6B3EFBD1-FA7A-498E-8C56-6F579736ED45}" type="presOf" srcId="{F7693272-4AC4-48EC-9BFD-24649306CEAC}" destId="{E43AC1F0-4566-4C68-9E5B-E9BDDA3DF20D}" srcOrd="1" destOrd="0" presId="urn:microsoft.com/office/officeart/2005/8/layout/process3"/>
    <dgm:cxn modelId="{E32B5DD6-2517-4C88-9B44-C3A45865E5FD}" type="presOf" srcId="{2722ED9C-AC63-4C2E-BACA-A15E03B1BD22}" destId="{45F7166D-BF82-495E-B2A9-068E30E47FC1}" srcOrd="0" destOrd="0" presId="urn:microsoft.com/office/officeart/2005/8/layout/process3"/>
    <dgm:cxn modelId="{EECE3CD9-33AE-4471-8C1F-868C2F929520}" srcId="{B392FD7D-21FC-4827-BC48-512F648CAA08}" destId="{092BF134-0E10-4F45-88EE-22B8F2616564}" srcOrd="0" destOrd="0" parTransId="{4927F0AD-F008-467E-ACB7-51E88F3602E5}" sibTransId="{95F8D493-409C-4754-ABD9-F6EC17323346}"/>
    <dgm:cxn modelId="{1CAF73E0-30B0-40A4-AD1C-B836263553B9}" srcId="{E4BF4228-7B81-4835-AFCB-29D916872657}" destId="{7F6A09DD-D46F-4A90-B075-584F11CD8876}" srcOrd="2" destOrd="0" parTransId="{86EADD20-878A-43B1-B5ED-BC974982E243}" sibTransId="{7667D138-9634-4898-9034-AB00A1ACFA17}"/>
    <dgm:cxn modelId="{48787BE8-E04F-4B8A-917F-5818459738FF}" type="presOf" srcId="{B392FD7D-21FC-4827-BC48-512F648CAA08}" destId="{3C52A104-5CF4-4809-8623-9C4433FEE7F4}" srcOrd="0" destOrd="0" presId="urn:microsoft.com/office/officeart/2005/8/layout/process3"/>
    <dgm:cxn modelId="{224812EC-290B-45E9-84B5-F9E0844D954D}" type="presOf" srcId="{F7693272-4AC4-48EC-9BFD-24649306CEAC}" destId="{9A9A5657-D154-4BF3-BCA0-68BCFC781CC1}" srcOrd="0" destOrd="0" presId="urn:microsoft.com/office/officeart/2005/8/layout/process3"/>
    <dgm:cxn modelId="{BC59C275-F070-4419-AC16-EFAF39749885}" type="presParOf" srcId="{7D8006A4-2A4A-4519-B343-92F71BA59430}" destId="{F35ED918-1F40-4D86-9E95-0403FCE8E30C}" srcOrd="0" destOrd="0" presId="urn:microsoft.com/office/officeart/2005/8/layout/process3"/>
    <dgm:cxn modelId="{39A36D90-3288-4D66-A981-6EF90D63EDBA}" type="presParOf" srcId="{F35ED918-1F40-4D86-9E95-0403FCE8E30C}" destId="{470142AA-9301-4611-BC50-7DA15B24E2AD}" srcOrd="0" destOrd="0" presId="urn:microsoft.com/office/officeart/2005/8/layout/process3"/>
    <dgm:cxn modelId="{0A233774-B397-4F4F-BAF8-2AB74206F575}" type="presParOf" srcId="{F35ED918-1F40-4D86-9E95-0403FCE8E30C}" destId="{84E94B79-F042-4645-A539-EFA44550F7ED}" srcOrd="1" destOrd="0" presId="urn:microsoft.com/office/officeart/2005/8/layout/process3"/>
    <dgm:cxn modelId="{83F63867-0843-4410-BD08-2D068DEEE40C}" type="presParOf" srcId="{F35ED918-1F40-4D86-9E95-0403FCE8E30C}" destId="{D72DEF43-ABFA-44C8-98D4-C92F388918AC}" srcOrd="2" destOrd="0" presId="urn:microsoft.com/office/officeart/2005/8/layout/process3"/>
    <dgm:cxn modelId="{2CC1D9A4-6917-4F08-BE88-5F7A359D5CFA}" type="presParOf" srcId="{7D8006A4-2A4A-4519-B343-92F71BA59430}" destId="{D0088470-ADE4-477F-8E7B-93A3B2154202}" srcOrd="1" destOrd="0" presId="urn:microsoft.com/office/officeart/2005/8/layout/process3"/>
    <dgm:cxn modelId="{7852623C-6C33-4D9B-B3BB-8D3ADC853494}" type="presParOf" srcId="{D0088470-ADE4-477F-8E7B-93A3B2154202}" destId="{FA768B7C-FDF7-413F-882A-70729FD8A5E1}" srcOrd="0" destOrd="0" presId="urn:microsoft.com/office/officeart/2005/8/layout/process3"/>
    <dgm:cxn modelId="{27CCC554-2EC0-4C5F-9E3B-8E7CED608CF2}" type="presParOf" srcId="{7D8006A4-2A4A-4519-B343-92F71BA59430}" destId="{F9AB62DB-110D-4331-903C-2FE026D34BA5}" srcOrd="2" destOrd="0" presId="urn:microsoft.com/office/officeart/2005/8/layout/process3"/>
    <dgm:cxn modelId="{7BA28775-54A5-42FC-845A-8BE696695B7A}" type="presParOf" srcId="{F9AB62DB-110D-4331-903C-2FE026D34BA5}" destId="{1AA949B3-D710-4E76-8BF6-5FEA6133B980}" srcOrd="0" destOrd="0" presId="urn:microsoft.com/office/officeart/2005/8/layout/process3"/>
    <dgm:cxn modelId="{DE7CF99E-31E5-4253-B078-0B1D2B24972E}" type="presParOf" srcId="{F9AB62DB-110D-4331-903C-2FE026D34BA5}" destId="{EB0DE5FB-C449-45FB-9647-50ED6779D720}" srcOrd="1" destOrd="0" presId="urn:microsoft.com/office/officeart/2005/8/layout/process3"/>
    <dgm:cxn modelId="{662F43FB-E85F-41EA-AC24-3B4415A9DF3C}" type="presParOf" srcId="{F9AB62DB-110D-4331-903C-2FE026D34BA5}" destId="{08DECEF6-5683-4604-B44D-BF58E47DE09A}" srcOrd="2" destOrd="0" presId="urn:microsoft.com/office/officeart/2005/8/layout/process3"/>
    <dgm:cxn modelId="{CC35EFD1-EE93-4FC0-A074-98B745FA6CD1}" type="presParOf" srcId="{7D8006A4-2A4A-4519-B343-92F71BA59430}" destId="{9A9A5657-D154-4BF3-BCA0-68BCFC781CC1}" srcOrd="3" destOrd="0" presId="urn:microsoft.com/office/officeart/2005/8/layout/process3"/>
    <dgm:cxn modelId="{B40B4419-67CF-4EE9-B691-595C11EC8403}" type="presParOf" srcId="{9A9A5657-D154-4BF3-BCA0-68BCFC781CC1}" destId="{E43AC1F0-4566-4C68-9E5B-E9BDDA3DF20D}" srcOrd="0" destOrd="0" presId="urn:microsoft.com/office/officeart/2005/8/layout/process3"/>
    <dgm:cxn modelId="{F639DCFB-E38A-4306-BAD7-6BE937DC0725}" type="presParOf" srcId="{7D8006A4-2A4A-4519-B343-92F71BA59430}" destId="{6AB18C07-BD1B-4C52-9A14-EA72ECBD919A}" srcOrd="4" destOrd="0" presId="urn:microsoft.com/office/officeart/2005/8/layout/process3"/>
    <dgm:cxn modelId="{CFF1F05A-35AF-41EE-AD5F-6D17B4525795}" type="presParOf" srcId="{6AB18C07-BD1B-4C52-9A14-EA72ECBD919A}" destId="{3C52A104-5CF4-4809-8623-9C4433FEE7F4}" srcOrd="0" destOrd="0" presId="urn:microsoft.com/office/officeart/2005/8/layout/process3"/>
    <dgm:cxn modelId="{AD6028E0-BF07-4EF2-B0EA-39069CBE3287}" type="presParOf" srcId="{6AB18C07-BD1B-4C52-9A14-EA72ECBD919A}" destId="{C5C8D10A-74DD-4068-A0D8-95F2C2DC0A8A}" srcOrd="1" destOrd="0" presId="urn:microsoft.com/office/officeart/2005/8/layout/process3"/>
    <dgm:cxn modelId="{D8A463A5-562C-4CFB-90EC-B26746429FDC}" type="presParOf" srcId="{6AB18C07-BD1B-4C52-9A14-EA72ECBD919A}" destId="{6B046227-7D0A-4172-8A04-21C6D375605E}" srcOrd="2" destOrd="0" presId="urn:microsoft.com/office/officeart/2005/8/layout/process3"/>
    <dgm:cxn modelId="{FEE772B5-5547-4D59-B164-8AA8CC116E1D}" type="presParOf" srcId="{7D8006A4-2A4A-4519-B343-92F71BA59430}" destId="{45F7166D-BF82-495E-B2A9-068E30E47FC1}" srcOrd="5" destOrd="0" presId="urn:microsoft.com/office/officeart/2005/8/layout/process3"/>
    <dgm:cxn modelId="{F29C8B52-94BD-4EEB-8187-4523D0168328}" type="presParOf" srcId="{45F7166D-BF82-495E-B2A9-068E30E47FC1}" destId="{979BEF03-2475-4A40-A8AA-899B3A469C8C}" srcOrd="0" destOrd="0" presId="urn:microsoft.com/office/officeart/2005/8/layout/process3"/>
    <dgm:cxn modelId="{ABC8E8CA-F86E-4A47-B3CF-07FB30DA8634}" type="presParOf" srcId="{7D8006A4-2A4A-4519-B343-92F71BA59430}" destId="{CCD52E8E-A8C3-4AD7-BC62-A766887596C7}" srcOrd="6" destOrd="0" presId="urn:microsoft.com/office/officeart/2005/8/layout/process3"/>
    <dgm:cxn modelId="{03D4253F-4105-416C-8319-2B89F424DFA4}" type="presParOf" srcId="{CCD52E8E-A8C3-4AD7-BC62-A766887596C7}" destId="{FA7F54CF-01D5-4CBD-9D33-D37C086D9EEB}" srcOrd="0" destOrd="0" presId="urn:microsoft.com/office/officeart/2005/8/layout/process3"/>
    <dgm:cxn modelId="{EDBAE3DF-3438-4972-8AF8-2E599863A164}" type="presParOf" srcId="{CCD52E8E-A8C3-4AD7-BC62-A766887596C7}" destId="{B14746B9-131D-498B-83B3-5393F3A178CC}" srcOrd="1" destOrd="0" presId="urn:microsoft.com/office/officeart/2005/8/layout/process3"/>
    <dgm:cxn modelId="{D599254D-4EB1-48FD-A0D8-EF6608D1D6CA}" type="presParOf" srcId="{CCD52E8E-A8C3-4AD7-BC62-A766887596C7}" destId="{56C3179B-6707-4C82-A7F6-D72561342899}"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94B79-F042-4645-A539-EFA44550F7ED}">
      <dsp:nvSpPr>
        <dsp:cNvPr id="0" name=""/>
        <dsp:cNvSpPr/>
      </dsp:nvSpPr>
      <dsp:spPr>
        <a:xfrm>
          <a:off x="0" y="6"/>
          <a:ext cx="3244630" cy="1048743"/>
        </a:xfrm>
        <a:prstGeom prst="roundRect">
          <a:avLst>
            <a:gd name="adj" fmla="val 10000"/>
          </a:avLst>
        </a:prstGeom>
        <a:solidFill>
          <a:schemeClr val="accent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Spring 2019</a:t>
          </a:r>
        </a:p>
      </dsp:txBody>
      <dsp:txXfrm>
        <a:off x="0" y="6"/>
        <a:ext cx="3244630" cy="492301"/>
      </dsp:txXfrm>
    </dsp:sp>
    <dsp:sp modelId="{D72DEF43-ABFA-44C8-98D4-C92F388918AC}">
      <dsp:nvSpPr>
        <dsp:cNvPr id="0" name=""/>
        <dsp:cNvSpPr/>
      </dsp:nvSpPr>
      <dsp:spPr>
        <a:xfrm>
          <a:off x="612929" y="631439"/>
          <a:ext cx="2345738" cy="4032000"/>
        </a:xfrm>
        <a:prstGeom prst="roundRect">
          <a:avLst>
            <a:gd name="adj" fmla="val 10000"/>
          </a:avLst>
        </a:prstGeom>
        <a:solidFill>
          <a:schemeClr val="lt1">
            <a:alpha val="90000"/>
            <a:hueOff val="0"/>
            <a:satOff val="0"/>
            <a:lumOff val="0"/>
            <a:alphaOff val="0"/>
          </a:schemeClr>
        </a:solidFill>
        <a:ln w="25400" cap="flat" cmpd="sng" algn="ctr">
          <a:solidFill>
            <a:schemeClr val="accent4"/>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228600" lvl="1" indent="-228600" algn="l" defTabSz="933450">
            <a:lnSpc>
              <a:spcPct val="90000"/>
            </a:lnSpc>
            <a:spcBef>
              <a:spcPct val="0"/>
            </a:spcBef>
            <a:spcAft>
              <a:spcPct val="15000"/>
            </a:spcAft>
            <a:buChar char="•"/>
          </a:pPr>
          <a:r>
            <a:rPr lang="en-US" sz="1600" kern="1200" dirty="0"/>
            <a:t>Convene </a:t>
          </a:r>
          <a:br>
            <a:rPr lang="en-US" sz="1600" kern="1200" dirty="0"/>
          </a:br>
          <a:r>
            <a:rPr lang="en-US" sz="1600" kern="1200" dirty="0"/>
            <a:t>Advisory Board </a:t>
          </a:r>
          <a:endParaRPr lang="en-US" sz="1600" kern="1200" dirty="0">
            <a:solidFill>
              <a:prstClr val="black">
                <a:hueOff val="0"/>
                <a:satOff val="0"/>
                <a:lumOff val="0"/>
                <a:alphaOff val="0"/>
              </a:prstClr>
            </a:solidFill>
            <a:latin typeface="Segoe UI"/>
            <a:ea typeface="+mn-ea"/>
            <a:cs typeface="+mn-cs"/>
          </a:endParaRPr>
        </a:p>
        <a:p>
          <a:pPr marL="228600" lvl="1" indent="-228600" algn="l" defTabSz="933450">
            <a:lnSpc>
              <a:spcPct val="90000"/>
            </a:lnSpc>
            <a:spcBef>
              <a:spcPct val="0"/>
            </a:spcBef>
            <a:spcAft>
              <a:spcPct val="15000"/>
            </a:spcAft>
            <a:buChar char="•"/>
          </a:pPr>
          <a:r>
            <a:rPr lang="en-US" sz="1600" kern="1200" dirty="0"/>
            <a:t>Convene Executive Committee</a:t>
          </a:r>
        </a:p>
        <a:p>
          <a:pPr marL="228600" lvl="1" indent="-228600" algn="l" defTabSz="933450">
            <a:lnSpc>
              <a:spcPct val="90000"/>
            </a:lnSpc>
            <a:spcBef>
              <a:spcPct val="0"/>
            </a:spcBef>
            <a:spcAft>
              <a:spcPct val="15000"/>
            </a:spcAft>
            <a:buChar char="•"/>
          </a:pPr>
          <a:r>
            <a:rPr lang="en-US" sz="1600" kern="1200" dirty="0"/>
            <a:t>Engage </a:t>
          </a:r>
          <a:br>
            <a:rPr lang="en-US" sz="1600" kern="1200" dirty="0"/>
          </a:br>
          <a:r>
            <a:rPr lang="en-US" sz="1600" kern="1200" dirty="0"/>
            <a:t>external support</a:t>
          </a:r>
        </a:p>
        <a:p>
          <a:pPr marL="228600" lvl="1" indent="-228600" algn="l" defTabSz="933450">
            <a:lnSpc>
              <a:spcPct val="90000"/>
            </a:lnSpc>
            <a:spcBef>
              <a:spcPct val="0"/>
            </a:spcBef>
            <a:spcAft>
              <a:spcPct val="15000"/>
            </a:spcAft>
            <a:buChar char="•"/>
          </a:pPr>
          <a:r>
            <a:rPr lang="en-US" sz="1600" kern="1200" dirty="0"/>
            <a:t>Release guidelines on campus commitments and efforts related to closing equity gaps</a:t>
          </a:r>
        </a:p>
      </dsp:txBody>
      <dsp:txXfrm>
        <a:off x="681633" y="700143"/>
        <a:ext cx="2208330" cy="3894592"/>
      </dsp:txXfrm>
    </dsp:sp>
    <dsp:sp modelId="{D0088470-ADE4-477F-8E7B-93A3B2154202}">
      <dsp:nvSpPr>
        <dsp:cNvPr id="0" name=""/>
        <dsp:cNvSpPr/>
      </dsp:nvSpPr>
      <dsp:spPr>
        <a:xfrm>
          <a:off x="3568373" y="66150"/>
          <a:ext cx="640081" cy="807819"/>
        </a:xfrm>
        <a:prstGeom prst="rightArrow">
          <a:avLst>
            <a:gd name="adj1" fmla="val 60000"/>
            <a:gd name="adj2" fmla="val 50000"/>
          </a:avLst>
        </a:prstGeom>
        <a:solidFill>
          <a:schemeClr val="accent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3568373" y="227714"/>
        <a:ext cx="448057" cy="484691"/>
      </dsp:txXfrm>
    </dsp:sp>
    <dsp:sp modelId="{EB0DE5FB-C449-45FB-9647-50ED6779D720}">
      <dsp:nvSpPr>
        <dsp:cNvPr id="0" name=""/>
        <dsp:cNvSpPr/>
      </dsp:nvSpPr>
      <dsp:spPr>
        <a:xfrm>
          <a:off x="4494696" y="6"/>
          <a:ext cx="3244630" cy="1048743"/>
        </a:xfrm>
        <a:prstGeom prst="roundRect">
          <a:avLst>
            <a:gd name="adj" fmla="val 10000"/>
          </a:avLst>
        </a:prstGeom>
        <a:solidFill>
          <a:schemeClr val="accent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Summer 2019</a:t>
          </a:r>
        </a:p>
      </dsp:txBody>
      <dsp:txXfrm>
        <a:off x="4494696" y="6"/>
        <a:ext cx="3244630" cy="492301"/>
      </dsp:txXfrm>
    </dsp:sp>
    <dsp:sp modelId="{08DECEF6-5683-4604-B44D-BF58E47DE09A}">
      <dsp:nvSpPr>
        <dsp:cNvPr id="0" name=""/>
        <dsp:cNvSpPr/>
      </dsp:nvSpPr>
      <dsp:spPr>
        <a:xfrm>
          <a:off x="5135313" y="631425"/>
          <a:ext cx="1978251" cy="4032000"/>
        </a:xfrm>
        <a:prstGeom prst="roundRect">
          <a:avLst>
            <a:gd name="adj" fmla="val 10000"/>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228600" lvl="1" indent="-228600" algn="l" defTabSz="933450">
            <a:lnSpc>
              <a:spcPct val="90000"/>
            </a:lnSpc>
            <a:spcBef>
              <a:spcPct val="0"/>
            </a:spcBef>
            <a:spcAft>
              <a:spcPct val="15000"/>
            </a:spcAft>
            <a:buChar char="•"/>
          </a:pPr>
          <a:r>
            <a:rPr lang="en-US" sz="1600" kern="1200" dirty="0"/>
            <a:t>Campuses submit commitments and efforts related to closing equity gaps</a:t>
          </a:r>
          <a:endParaRPr lang="en-US" sz="1600" kern="1200" dirty="0">
            <a:solidFill>
              <a:prstClr val="black">
                <a:hueOff val="0"/>
                <a:satOff val="0"/>
                <a:lumOff val="0"/>
                <a:alphaOff val="0"/>
              </a:prstClr>
            </a:solidFill>
            <a:latin typeface="Segoe UI"/>
            <a:ea typeface="+mn-ea"/>
            <a:cs typeface="+mn-cs"/>
          </a:endParaRPr>
        </a:p>
      </dsp:txBody>
      <dsp:txXfrm>
        <a:off x="5193254" y="689366"/>
        <a:ext cx="1862369" cy="3916118"/>
      </dsp:txXfrm>
    </dsp:sp>
    <dsp:sp modelId="{9A9A5657-D154-4BF3-BCA0-68BCFC781CC1}">
      <dsp:nvSpPr>
        <dsp:cNvPr id="0" name=""/>
        <dsp:cNvSpPr/>
      </dsp:nvSpPr>
      <dsp:spPr>
        <a:xfrm>
          <a:off x="8106456" y="66150"/>
          <a:ext cx="640078" cy="80781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106456" y="227714"/>
        <a:ext cx="448055" cy="484691"/>
      </dsp:txXfrm>
    </dsp:sp>
    <dsp:sp modelId="{C5C8D10A-74DD-4068-A0D8-95F2C2DC0A8A}">
      <dsp:nvSpPr>
        <dsp:cNvPr id="0" name=""/>
        <dsp:cNvSpPr/>
      </dsp:nvSpPr>
      <dsp:spPr>
        <a:xfrm>
          <a:off x="9073634" y="6"/>
          <a:ext cx="3244630" cy="1048743"/>
        </a:xfrm>
        <a:prstGeom prst="roundRect">
          <a:avLst>
            <a:gd name="adj" fmla="val 10000"/>
          </a:avLst>
        </a:prstGeom>
        <a:solidFill>
          <a:schemeClr val="accent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Fall 2019</a:t>
          </a:r>
        </a:p>
      </dsp:txBody>
      <dsp:txXfrm>
        <a:off x="9073634" y="6"/>
        <a:ext cx="3244630" cy="492301"/>
      </dsp:txXfrm>
    </dsp:sp>
    <dsp:sp modelId="{6B046227-7D0A-4172-8A04-21C6D375605E}">
      <dsp:nvSpPr>
        <dsp:cNvPr id="0" name=""/>
        <dsp:cNvSpPr/>
      </dsp:nvSpPr>
      <dsp:spPr>
        <a:xfrm>
          <a:off x="9738197" y="631425"/>
          <a:ext cx="3244630" cy="4032000"/>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Provide feedback to campuses and request revisions. BHE retreat focused on systemwide strategic framework and review goals, baselines, and targets</a:t>
          </a:r>
        </a:p>
        <a:p>
          <a:pPr marL="171450" lvl="1" indent="-171450" algn="l" defTabSz="711200">
            <a:lnSpc>
              <a:spcPct val="90000"/>
            </a:lnSpc>
            <a:spcBef>
              <a:spcPct val="0"/>
            </a:spcBef>
            <a:spcAft>
              <a:spcPct val="15000"/>
            </a:spcAft>
            <a:buChar char="•"/>
          </a:pPr>
          <a:r>
            <a:rPr lang="en-US" sz="1600" kern="1200"/>
            <a:t>DHE staff identify major projects to advance goals and objectives</a:t>
          </a:r>
          <a:endParaRPr lang="en-US" sz="1600" kern="1200" dirty="0"/>
        </a:p>
        <a:p>
          <a:pPr marL="171450" lvl="1" indent="-171450" algn="l" defTabSz="711200">
            <a:lnSpc>
              <a:spcPct val="90000"/>
            </a:lnSpc>
            <a:spcBef>
              <a:spcPct val="0"/>
            </a:spcBef>
            <a:spcAft>
              <a:spcPct val="15000"/>
            </a:spcAft>
            <a:buChar char="•"/>
          </a:pPr>
          <a:r>
            <a:rPr lang="en-US" sz="1600" kern="1200"/>
            <a:t>Convene Advisory Board and Executive Committee </a:t>
          </a:r>
          <a:endParaRPr lang="en-US" sz="1600" kern="1200" dirty="0"/>
        </a:p>
        <a:p>
          <a:pPr marL="171450" lvl="1" indent="-171450" algn="l" defTabSz="711200">
            <a:lnSpc>
              <a:spcPct val="90000"/>
            </a:lnSpc>
            <a:spcBef>
              <a:spcPct val="0"/>
            </a:spcBef>
            <a:spcAft>
              <a:spcPct val="15000"/>
            </a:spcAft>
            <a:buChar char="•"/>
          </a:pPr>
          <a:r>
            <a:rPr lang="en-US" sz="1600" kern="1200" dirty="0"/>
            <a:t>Propose systemwide </a:t>
          </a:r>
          <a:br>
            <a:rPr lang="en-US" sz="1600" kern="1200" dirty="0"/>
          </a:br>
          <a:r>
            <a:rPr lang="en-US" sz="1600" kern="1200" dirty="0"/>
            <a:t>strategic framework to BHE in December</a:t>
          </a:r>
        </a:p>
      </dsp:txBody>
      <dsp:txXfrm>
        <a:off x="9833229" y="726457"/>
        <a:ext cx="3054566" cy="3841936"/>
      </dsp:txXfrm>
    </dsp:sp>
    <dsp:sp modelId="{45F7166D-BF82-495E-B2A9-068E30E47FC1}">
      <dsp:nvSpPr>
        <dsp:cNvPr id="0" name=""/>
        <dsp:cNvSpPr/>
      </dsp:nvSpPr>
      <dsp:spPr>
        <a:xfrm>
          <a:off x="13192785" y="66150"/>
          <a:ext cx="640075" cy="807819"/>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13192785" y="227714"/>
        <a:ext cx="448053" cy="484691"/>
      </dsp:txXfrm>
    </dsp:sp>
    <dsp:sp modelId="{B14746B9-131D-498B-83B3-5393F3A178CC}">
      <dsp:nvSpPr>
        <dsp:cNvPr id="0" name=""/>
        <dsp:cNvSpPr/>
      </dsp:nvSpPr>
      <dsp:spPr>
        <a:xfrm>
          <a:off x="14285762" y="6"/>
          <a:ext cx="3244630" cy="1048743"/>
        </a:xfrm>
        <a:prstGeom prst="roundRect">
          <a:avLst>
            <a:gd name="adj" fmla="val 10000"/>
          </a:avLst>
        </a:prstGeom>
        <a:solidFill>
          <a:schemeClr val="accent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Spring 2020</a:t>
          </a:r>
        </a:p>
      </dsp:txBody>
      <dsp:txXfrm>
        <a:off x="14285762" y="6"/>
        <a:ext cx="3244630" cy="492301"/>
      </dsp:txXfrm>
    </dsp:sp>
    <dsp:sp modelId="{56C3179B-6707-4C82-A7F6-D72561342899}">
      <dsp:nvSpPr>
        <dsp:cNvPr id="0" name=""/>
        <dsp:cNvSpPr/>
      </dsp:nvSpPr>
      <dsp:spPr>
        <a:xfrm>
          <a:off x="14925569" y="631425"/>
          <a:ext cx="1977797" cy="4032000"/>
        </a:xfrm>
        <a:prstGeom prst="roundRect">
          <a:avLst>
            <a:gd name="adj" fmla="val 10000"/>
          </a:avLst>
        </a:prstGeom>
        <a:solidFill>
          <a:schemeClr val="lt1">
            <a:alpha val="90000"/>
            <a:hueOff val="0"/>
            <a:satOff val="0"/>
            <a:lumOff val="0"/>
            <a:alphaOff val="0"/>
          </a:schemeClr>
        </a:solidFill>
        <a:ln w="25400" cap="flat" cmpd="sng" algn="ctr">
          <a:solidFill>
            <a:schemeClr val="accent4"/>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Systemwide convening</a:t>
          </a:r>
        </a:p>
      </dsp:txBody>
      <dsp:txXfrm>
        <a:off x="14983497" y="689353"/>
        <a:ext cx="1861941" cy="3916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94B79-F042-4645-A539-EFA44550F7ED}">
      <dsp:nvSpPr>
        <dsp:cNvPr id="0" name=""/>
        <dsp:cNvSpPr/>
      </dsp:nvSpPr>
      <dsp:spPr>
        <a:xfrm>
          <a:off x="0" y="6"/>
          <a:ext cx="3244630" cy="1048743"/>
        </a:xfrm>
        <a:prstGeom prst="roundRect">
          <a:avLst>
            <a:gd name="adj" fmla="val 10000"/>
          </a:avLst>
        </a:prstGeom>
        <a:solidFill>
          <a:schemeClr val="accent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Spring 2019</a:t>
          </a:r>
        </a:p>
      </dsp:txBody>
      <dsp:txXfrm>
        <a:off x="0" y="6"/>
        <a:ext cx="3244630" cy="492301"/>
      </dsp:txXfrm>
    </dsp:sp>
    <dsp:sp modelId="{D72DEF43-ABFA-44C8-98D4-C92F388918AC}">
      <dsp:nvSpPr>
        <dsp:cNvPr id="0" name=""/>
        <dsp:cNvSpPr/>
      </dsp:nvSpPr>
      <dsp:spPr>
        <a:xfrm>
          <a:off x="612929" y="631439"/>
          <a:ext cx="2345738" cy="4032000"/>
        </a:xfrm>
        <a:prstGeom prst="roundRect">
          <a:avLst>
            <a:gd name="adj" fmla="val 10000"/>
          </a:avLst>
        </a:prstGeom>
        <a:solidFill>
          <a:schemeClr val="lt1">
            <a:alpha val="90000"/>
            <a:hueOff val="0"/>
            <a:satOff val="0"/>
            <a:lumOff val="0"/>
            <a:alphaOff val="0"/>
          </a:schemeClr>
        </a:solidFill>
        <a:ln w="25400" cap="flat" cmpd="sng" algn="ctr">
          <a:solidFill>
            <a:schemeClr val="accent4"/>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228600" lvl="1" indent="-228600" algn="l" defTabSz="933450">
            <a:lnSpc>
              <a:spcPct val="90000"/>
            </a:lnSpc>
            <a:spcBef>
              <a:spcPct val="0"/>
            </a:spcBef>
            <a:spcAft>
              <a:spcPct val="15000"/>
            </a:spcAft>
            <a:buChar char="•"/>
          </a:pPr>
          <a:r>
            <a:rPr lang="en-US" sz="1600" kern="1200" dirty="0"/>
            <a:t>Convene </a:t>
          </a:r>
          <a:br>
            <a:rPr lang="en-US" sz="1600" kern="1200" dirty="0"/>
          </a:br>
          <a:r>
            <a:rPr lang="en-US" sz="1600" kern="1200" dirty="0"/>
            <a:t>Advisory Board </a:t>
          </a:r>
          <a:endParaRPr lang="en-US" sz="1600" kern="1200" dirty="0">
            <a:solidFill>
              <a:prstClr val="black">
                <a:hueOff val="0"/>
                <a:satOff val="0"/>
                <a:lumOff val="0"/>
                <a:alphaOff val="0"/>
              </a:prstClr>
            </a:solidFill>
            <a:latin typeface="Segoe UI"/>
            <a:ea typeface="+mn-ea"/>
            <a:cs typeface="+mn-cs"/>
          </a:endParaRPr>
        </a:p>
        <a:p>
          <a:pPr marL="228600" lvl="1" indent="-228600" algn="l" defTabSz="933450">
            <a:lnSpc>
              <a:spcPct val="90000"/>
            </a:lnSpc>
            <a:spcBef>
              <a:spcPct val="0"/>
            </a:spcBef>
            <a:spcAft>
              <a:spcPct val="15000"/>
            </a:spcAft>
            <a:buChar char="•"/>
          </a:pPr>
          <a:r>
            <a:rPr lang="en-US" sz="1600" kern="1200" dirty="0"/>
            <a:t>Convene Executive Committee</a:t>
          </a:r>
        </a:p>
        <a:p>
          <a:pPr marL="228600" lvl="1" indent="-228600" algn="l" defTabSz="933450">
            <a:lnSpc>
              <a:spcPct val="90000"/>
            </a:lnSpc>
            <a:spcBef>
              <a:spcPct val="0"/>
            </a:spcBef>
            <a:spcAft>
              <a:spcPct val="15000"/>
            </a:spcAft>
            <a:buChar char="•"/>
          </a:pPr>
          <a:r>
            <a:rPr lang="en-US" sz="1600" kern="1200" dirty="0"/>
            <a:t>Engage </a:t>
          </a:r>
          <a:br>
            <a:rPr lang="en-US" sz="1600" kern="1200" dirty="0"/>
          </a:br>
          <a:r>
            <a:rPr lang="en-US" sz="1600" kern="1200" dirty="0"/>
            <a:t>external support</a:t>
          </a:r>
        </a:p>
        <a:p>
          <a:pPr marL="228600" lvl="1" indent="-228600" algn="l" defTabSz="933450">
            <a:lnSpc>
              <a:spcPct val="90000"/>
            </a:lnSpc>
            <a:spcBef>
              <a:spcPct val="0"/>
            </a:spcBef>
            <a:spcAft>
              <a:spcPct val="15000"/>
            </a:spcAft>
            <a:buChar char="•"/>
          </a:pPr>
          <a:r>
            <a:rPr lang="en-US" sz="1600" kern="1200" dirty="0"/>
            <a:t>Release guidelines on campus commitments and efforts related to closing equity gaps</a:t>
          </a:r>
        </a:p>
      </dsp:txBody>
      <dsp:txXfrm>
        <a:off x="681633" y="700143"/>
        <a:ext cx="2208330" cy="3894592"/>
      </dsp:txXfrm>
    </dsp:sp>
    <dsp:sp modelId="{D0088470-ADE4-477F-8E7B-93A3B2154202}">
      <dsp:nvSpPr>
        <dsp:cNvPr id="0" name=""/>
        <dsp:cNvSpPr/>
      </dsp:nvSpPr>
      <dsp:spPr>
        <a:xfrm>
          <a:off x="3568373" y="66150"/>
          <a:ext cx="640081" cy="807819"/>
        </a:xfrm>
        <a:prstGeom prst="rightArrow">
          <a:avLst>
            <a:gd name="adj1" fmla="val 60000"/>
            <a:gd name="adj2" fmla="val 50000"/>
          </a:avLst>
        </a:prstGeom>
        <a:solidFill>
          <a:schemeClr val="accent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3568373" y="227714"/>
        <a:ext cx="448057" cy="484691"/>
      </dsp:txXfrm>
    </dsp:sp>
    <dsp:sp modelId="{EB0DE5FB-C449-45FB-9647-50ED6779D720}">
      <dsp:nvSpPr>
        <dsp:cNvPr id="0" name=""/>
        <dsp:cNvSpPr/>
      </dsp:nvSpPr>
      <dsp:spPr>
        <a:xfrm>
          <a:off x="4494696" y="6"/>
          <a:ext cx="3244630" cy="1048743"/>
        </a:xfrm>
        <a:prstGeom prst="roundRect">
          <a:avLst>
            <a:gd name="adj" fmla="val 10000"/>
          </a:avLst>
        </a:prstGeom>
        <a:solidFill>
          <a:schemeClr val="accent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Summer 2019</a:t>
          </a:r>
        </a:p>
      </dsp:txBody>
      <dsp:txXfrm>
        <a:off x="4494696" y="6"/>
        <a:ext cx="3244630" cy="492301"/>
      </dsp:txXfrm>
    </dsp:sp>
    <dsp:sp modelId="{08DECEF6-5683-4604-B44D-BF58E47DE09A}">
      <dsp:nvSpPr>
        <dsp:cNvPr id="0" name=""/>
        <dsp:cNvSpPr/>
      </dsp:nvSpPr>
      <dsp:spPr>
        <a:xfrm>
          <a:off x="5135313" y="631425"/>
          <a:ext cx="1978251" cy="4032000"/>
        </a:xfrm>
        <a:prstGeom prst="roundRect">
          <a:avLst>
            <a:gd name="adj" fmla="val 10000"/>
          </a:avLst>
        </a:prstGeom>
        <a:solidFill>
          <a:schemeClr val="lt1">
            <a:alpha val="90000"/>
            <a:hueOff val="0"/>
            <a:satOff val="0"/>
            <a:lumOff val="0"/>
            <a:alphaOff val="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228600" lvl="1" indent="-228600" algn="l" defTabSz="933450">
            <a:lnSpc>
              <a:spcPct val="90000"/>
            </a:lnSpc>
            <a:spcBef>
              <a:spcPct val="0"/>
            </a:spcBef>
            <a:spcAft>
              <a:spcPct val="15000"/>
            </a:spcAft>
            <a:buChar char="•"/>
          </a:pPr>
          <a:r>
            <a:rPr lang="en-US" sz="1600" kern="1200" dirty="0"/>
            <a:t>Campuses submit commitments and efforts related to closing equity gaps</a:t>
          </a:r>
          <a:endParaRPr lang="en-US" sz="1600" kern="1200" dirty="0">
            <a:solidFill>
              <a:prstClr val="black">
                <a:hueOff val="0"/>
                <a:satOff val="0"/>
                <a:lumOff val="0"/>
                <a:alphaOff val="0"/>
              </a:prstClr>
            </a:solidFill>
            <a:latin typeface="Segoe UI"/>
            <a:ea typeface="+mn-ea"/>
            <a:cs typeface="+mn-cs"/>
          </a:endParaRPr>
        </a:p>
      </dsp:txBody>
      <dsp:txXfrm>
        <a:off x="5193254" y="689366"/>
        <a:ext cx="1862369" cy="3916118"/>
      </dsp:txXfrm>
    </dsp:sp>
    <dsp:sp modelId="{9A9A5657-D154-4BF3-BCA0-68BCFC781CC1}">
      <dsp:nvSpPr>
        <dsp:cNvPr id="0" name=""/>
        <dsp:cNvSpPr/>
      </dsp:nvSpPr>
      <dsp:spPr>
        <a:xfrm>
          <a:off x="8106456" y="66150"/>
          <a:ext cx="640078" cy="80781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106456" y="227714"/>
        <a:ext cx="448055" cy="484691"/>
      </dsp:txXfrm>
    </dsp:sp>
    <dsp:sp modelId="{C5C8D10A-74DD-4068-A0D8-95F2C2DC0A8A}">
      <dsp:nvSpPr>
        <dsp:cNvPr id="0" name=""/>
        <dsp:cNvSpPr/>
      </dsp:nvSpPr>
      <dsp:spPr>
        <a:xfrm>
          <a:off x="9073634" y="6"/>
          <a:ext cx="3244630" cy="1048743"/>
        </a:xfrm>
        <a:prstGeom prst="roundRect">
          <a:avLst>
            <a:gd name="adj" fmla="val 10000"/>
          </a:avLst>
        </a:prstGeom>
        <a:solidFill>
          <a:schemeClr val="accent2"/>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Fall 2019</a:t>
          </a:r>
        </a:p>
      </dsp:txBody>
      <dsp:txXfrm>
        <a:off x="9073634" y="6"/>
        <a:ext cx="3244630" cy="492301"/>
      </dsp:txXfrm>
    </dsp:sp>
    <dsp:sp modelId="{6B046227-7D0A-4172-8A04-21C6D375605E}">
      <dsp:nvSpPr>
        <dsp:cNvPr id="0" name=""/>
        <dsp:cNvSpPr/>
      </dsp:nvSpPr>
      <dsp:spPr>
        <a:xfrm>
          <a:off x="9738197" y="631425"/>
          <a:ext cx="3244630" cy="4032000"/>
        </a:xfrm>
        <a:prstGeom prst="roundRect">
          <a:avLst>
            <a:gd name="adj" fmla="val 10000"/>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Provide feedback to campuses and request revisions. BHE retreat focused on systemwide strategic framework and review goals, baselines, and targets</a:t>
          </a:r>
        </a:p>
        <a:p>
          <a:pPr marL="171450" lvl="1" indent="-171450" algn="l" defTabSz="711200">
            <a:lnSpc>
              <a:spcPct val="90000"/>
            </a:lnSpc>
            <a:spcBef>
              <a:spcPct val="0"/>
            </a:spcBef>
            <a:spcAft>
              <a:spcPct val="15000"/>
            </a:spcAft>
            <a:buChar char="•"/>
          </a:pPr>
          <a:r>
            <a:rPr lang="en-US" sz="1600" kern="1200"/>
            <a:t>DHE staff identify major projects to advance goals and objectives</a:t>
          </a:r>
          <a:endParaRPr lang="en-US" sz="1600" kern="1200" dirty="0"/>
        </a:p>
        <a:p>
          <a:pPr marL="171450" lvl="1" indent="-171450" algn="l" defTabSz="711200">
            <a:lnSpc>
              <a:spcPct val="90000"/>
            </a:lnSpc>
            <a:spcBef>
              <a:spcPct val="0"/>
            </a:spcBef>
            <a:spcAft>
              <a:spcPct val="15000"/>
            </a:spcAft>
            <a:buChar char="•"/>
          </a:pPr>
          <a:r>
            <a:rPr lang="en-US" sz="1600" kern="1200" dirty="0"/>
            <a:t>Convene Advisory Board and Executive Committee </a:t>
          </a:r>
        </a:p>
        <a:p>
          <a:pPr marL="171450" lvl="1" indent="-171450" algn="l" defTabSz="711200">
            <a:lnSpc>
              <a:spcPct val="90000"/>
            </a:lnSpc>
            <a:spcBef>
              <a:spcPct val="0"/>
            </a:spcBef>
            <a:spcAft>
              <a:spcPct val="15000"/>
            </a:spcAft>
            <a:buChar char="•"/>
          </a:pPr>
          <a:r>
            <a:rPr lang="en-US" sz="1600" kern="1200" dirty="0"/>
            <a:t>Propose systemwide </a:t>
          </a:r>
          <a:br>
            <a:rPr lang="en-US" sz="1600" kern="1200" dirty="0"/>
          </a:br>
          <a:r>
            <a:rPr lang="en-US" sz="1600" kern="1200" dirty="0"/>
            <a:t>strategic framework to BHE in December</a:t>
          </a:r>
        </a:p>
      </dsp:txBody>
      <dsp:txXfrm>
        <a:off x="9833229" y="726457"/>
        <a:ext cx="3054566" cy="3841936"/>
      </dsp:txXfrm>
    </dsp:sp>
    <dsp:sp modelId="{45F7166D-BF82-495E-B2A9-068E30E47FC1}">
      <dsp:nvSpPr>
        <dsp:cNvPr id="0" name=""/>
        <dsp:cNvSpPr/>
      </dsp:nvSpPr>
      <dsp:spPr>
        <a:xfrm>
          <a:off x="13192785" y="66150"/>
          <a:ext cx="640075" cy="807819"/>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13192785" y="227714"/>
        <a:ext cx="448053" cy="484691"/>
      </dsp:txXfrm>
    </dsp:sp>
    <dsp:sp modelId="{B14746B9-131D-498B-83B3-5393F3A178CC}">
      <dsp:nvSpPr>
        <dsp:cNvPr id="0" name=""/>
        <dsp:cNvSpPr/>
      </dsp:nvSpPr>
      <dsp:spPr>
        <a:xfrm>
          <a:off x="14285762" y="6"/>
          <a:ext cx="3244630" cy="1048743"/>
        </a:xfrm>
        <a:prstGeom prst="roundRect">
          <a:avLst>
            <a:gd name="adj" fmla="val 10000"/>
          </a:avLst>
        </a:prstGeom>
        <a:solidFill>
          <a:schemeClr val="accent4"/>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Spring 2020</a:t>
          </a:r>
        </a:p>
      </dsp:txBody>
      <dsp:txXfrm>
        <a:off x="14285762" y="6"/>
        <a:ext cx="3244630" cy="492301"/>
      </dsp:txXfrm>
    </dsp:sp>
    <dsp:sp modelId="{56C3179B-6707-4C82-A7F6-D72561342899}">
      <dsp:nvSpPr>
        <dsp:cNvPr id="0" name=""/>
        <dsp:cNvSpPr/>
      </dsp:nvSpPr>
      <dsp:spPr>
        <a:xfrm>
          <a:off x="14925569" y="631425"/>
          <a:ext cx="1977797" cy="4032000"/>
        </a:xfrm>
        <a:prstGeom prst="roundRect">
          <a:avLst>
            <a:gd name="adj" fmla="val 10000"/>
          </a:avLst>
        </a:prstGeom>
        <a:solidFill>
          <a:schemeClr val="lt1">
            <a:alpha val="90000"/>
            <a:hueOff val="0"/>
            <a:satOff val="0"/>
            <a:lumOff val="0"/>
            <a:alphaOff val="0"/>
          </a:schemeClr>
        </a:solidFill>
        <a:ln w="25400" cap="flat" cmpd="sng" algn="ctr">
          <a:solidFill>
            <a:schemeClr val="accent4"/>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Systemwide convening</a:t>
          </a:r>
        </a:p>
      </dsp:txBody>
      <dsp:txXfrm>
        <a:off x="14983497" y="689353"/>
        <a:ext cx="1861941" cy="39161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1/30/2019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1/30/2019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pPr marL="171450" indent="-171450">
              <a:buFont typeface="Arial" panose="020B0604020202020204" pitchFamily="34" charset="0"/>
              <a:buChar char="•"/>
            </a:pPr>
            <a:r>
              <a:rPr lang="en-US" dirty="0"/>
              <a:t>Definitions of these rates are on Slide 23.</a:t>
            </a:r>
          </a:p>
          <a:p>
            <a:pPr marL="171450" indent="-171450">
              <a:buFont typeface="Arial" panose="020B0604020202020204" pitchFamily="34" charset="0"/>
              <a:buChar char="•"/>
            </a:pPr>
            <a:r>
              <a:rPr lang="en-US" dirty="0"/>
              <a:t>We don’t have comparison data for the Public College Graduation metric but, based on similar metrics, expect the Massachusetts rate would be on par with the U.S. average.</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4</a:t>
            </a:fld>
            <a:endParaRPr lang="en-US"/>
          </a:p>
        </p:txBody>
      </p:sp>
    </p:spTree>
    <p:extLst>
      <p:ext uri="{BB962C8B-B14F-4D97-AF65-F5344CB8AC3E}">
        <p14:creationId xmlns:p14="http://schemas.microsoft.com/office/powerpoint/2010/main" val="352179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If anyone asks about the other subgroups’ specific rates, see Slide 22.</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310060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If anyone asks about the other subgroups’ specific rates, see Slide 22.</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662920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If anyone asks about the other subgroups’ specific rates, see Slide 22.</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2311485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decline might be partially explained by the recovery from the recession. With more jobs available in today’s economy, more Latinos may be choosing to work rather than enroll in college after high school.</a:t>
            </a:r>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12</a:t>
            </a:fld>
            <a:endParaRPr lang="en-US"/>
          </a:p>
        </p:txBody>
      </p:sp>
    </p:spTree>
    <p:extLst>
      <p:ext uri="{BB962C8B-B14F-4D97-AF65-F5344CB8AC3E}">
        <p14:creationId xmlns:p14="http://schemas.microsoft.com/office/powerpoint/2010/main" val="2429061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14</a:t>
            </a:fld>
            <a:endParaRPr lang="en-US"/>
          </a:p>
        </p:txBody>
      </p:sp>
    </p:spTree>
    <p:extLst>
      <p:ext uri="{BB962C8B-B14F-4D97-AF65-F5344CB8AC3E}">
        <p14:creationId xmlns:p14="http://schemas.microsoft.com/office/powerpoint/2010/main" val="85368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15</a:t>
            </a:fld>
            <a:endParaRPr lang="en-US"/>
          </a:p>
        </p:txBody>
      </p:sp>
    </p:spTree>
    <p:extLst>
      <p:ext uri="{BB962C8B-B14F-4D97-AF65-F5344CB8AC3E}">
        <p14:creationId xmlns:p14="http://schemas.microsoft.com/office/powerpoint/2010/main" val="2013061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16</a:t>
            </a:fld>
            <a:endParaRPr lang="en-US"/>
          </a:p>
        </p:txBody>
      </p:sp>
    </p:spTree>
    <p:extLst>
      <p:ext uri="{BB962C8B-B14F-4D97-AF65-F5344CB8AC3E}">
        <p14:creationId xmlns:p14="http://schemas.microsoft.com/office/powerpoint/2010/main" val="449982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pPr marL="171450" indent="-171450">
              <a:buFont typeface="Arial" panose="020B0604020202020204" pitchFamily="34" charset="0"/>
              <a:buChar char="•"/>
            </a:pPr>
            <a:r>
              <a:rPr lang="en-US" dirty="0"/>
              <a:t>I’ve asked Keith if he can tell us what year(s) this data is from.</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18</a:t>
            </a:fld>
            <a:endParaRPr lang="en-US"/>
          </a:p>
        </p:txBody>
      </p:sp>
    </p:spTree>
    <p:extLst>
      <p:ext uri="{BB962C8B-B14F-4D97-AF65-F5344CB8AC3E}">
        <p14:creationId xmlns:p14="http://schemas.microsoft.com/office/powerpoint/2010/main" val="12238742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301A1-93FB-4EF9-B7D5-588008341558}"/>
              </a:ext>
            </a:extLst>
          </p:cNvPr>
          <p:cNvSpPr>
            <a:spLocks noGrp="1"/>
          </p:cNvSpPr>
          <p:nvPr>
            <p:ph type="ctrTitle"/>
          </p:nvPr>
        </p:nvSpPr>
        <p:spPr/>
        <p:txBody>
          <a:bodyPr/>
          <a:lstStyle/>
          <a:p>
            <a:r>
              <a:rPr lang="en-US" dirty="0">
                <a:latin typeface="+mj-lt"/>
              </a:rPr>
              <a:t>Equity Strategic Framework</a:t>
            </a:r>
          </a:p>
        </p:txBody>
      </p:sp>
      <p:sp>
        <p:nvSpPr>
          <p:cNvPr id="3" name="Text Placeholder 2">
            <a:extLst>
              <a:ext uri="{FF2B5EF4-FFF2-40B4-BE49-F238E27FC236}">
                <a16:creationId xmlns:a16="http://schemas.microsoft.com/office/drawing/2014/main" id="{35B0D100-8909-4D07-8C2F-84D696A4060E}"/>
              </a:ext>
            </a:extLst>
          </p:cNvPr>
          <p:cNvSpPr>
            <a:spLocks noGrp="1"/>
          </p:cNvSpPr>
          <p:nvPr>
            <p:ph type="body" sz="quarter" idx="10"/>
          </p:nvPr>
        </p:nvSpPr>
        <p:spPr/>
        <p:txBody>
          <a:bodyPr/>
          <a:lstStyle/>
          <a:p>
            <a:r>
              <a:rPr lang="en-US" dirty="0"/>
              <a:t>Board of Higher Education Meeting – January 22, 2019</a:t>
            </a:r>
          </a:p>
        </p:txBody>
      </p:sp>
    </p:spTree>
    <p:extLst>
      <p:ext uri="{BB962C8B-B14F-4D97-AF65-F5344CB8AC3E}">
        <p14:creationId xmlns:p14="http://schemas.microsoft.com/office/powerpoint/2010/main" val="49909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Trend data show these </a:t>
            </a:r>
            <a:r>
              <a:rPr lang="en-US" b="1" dirty="0">
                <a:latin typeface="+mn-lt"/>
              </a:rPr>
              <a:t>disparities have </a:t>
            </a:r>
            <a:br>
              <a:rPr lang="en-US" b="1" dirty="0">
                <a:latin typeface="+mn-lt"/>
              </a:rPr>
            </a:br>
            <a:r>
              <a:rPr lang="en-US" b="1" dirty="0">
                <a:latin typeface="+mn-lt"/>
              </a:rPr>
              <a:t>been persistent</a:t>
            </a:r>
            <a:endParaRPr lang="en-US" b="1" dirty="0"/>
          </a:p>
        </p:txBody>
      </p:sp>
    </p:spTree>
    <p:extLst>
      <p:ext uri="{BB962C8B-B14F-4D97-AF65-F5344CB8AC3E}">
        <p14:creationId xmlns:p14="http://schemas.microsoft.com/office/powerpoint/2010/main" val="2223532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600" dirty="0"/>
              <a:t>And in the case of </a:t>
            </a:r>
            <a:br>
              <a:rPr lang="en-US" sz="3600" dirty="0"/>
            </a:br>
            <a:r>
              <a:rPr lang="en-US" sz="3600" dirty="0"/>
              <a:t>college-going rates…</a:t>
            </a:r>
          </a:p>
        </p:txBody>
      </p:sp>
      <p:pic>
        <p:nvPicPr>
          <p:cNvPr id="8" name="Picture 7">
            <a:extLst>
              <a:ext uri="{FF2B5EF4-FFF2-40B4-BE49-F238E27FC236}">
                <a16:creationId xmlns:a16="http://schemas.microsoft.com/office/drawing/2014/main" id="{A179110B-A00D-4D73-959B-63151D81DA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6200" y="3276600"/>
            <a:ext cx="1138686" cy="1518249"/>
          </a:xfrm>
          <a:prstGeom prst="rect">
            <a:avLst/>
          </a:prstGeom>
        </p:spPr>
      </p:pic>
      <p:sp>
        <p:nvSpPr>
          <p:cNvPr id="9" name="TextBox 8">
            <a:extLst>
              <a:ext uri="{FF2B5EF4-FFF2-40B4-BE49-F238E27FC236}">
                <a16:creationId xmlns:a16="http://schemas.microsoft.com/office/drawing/2014/main" id="{73C49A3A-3861-4152-8427-65451BA811AC}"/>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College Enrollment Rates: By Race/Ethnicity &amp; Gender</a:t>
            </a:r>
          </a:p>
        </p:txBody>
      </p:sp>
      <p:pic>
        <p:nvPicPr>
          <p:cNvPr id="11" name="Picture 10">
            <a:extLst>
              <a:ext uri="{FF2B5EF4-FFF2-40B4-BE49-F238E27FC236}">
                <a16:creationId xmlns:a16="http://schemas.microsoft.com/office/drawing/2014/main" id="{D31E41D3-A005-40E0-93CC-B0757B852B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438398"/>
            <a:ext cx="7020035" cy="4047523"/>
          </a:xfrm>
          <a:prstGeom prst="rect">
            <a:avLst/>
          </a:prstGeom>
        </p:spPr>
      </p:pic>
    </p:spTree>
    <p:extLst>
      <p:ext uri="{BB962C8B-B14F-4D97-AF65-F5344CB8AC3E}">
        <p14:creationId xmlns:p14="http://schemas.microsoft.com/office/powerpoint/2010/main" val="322558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600" dirty="0"/>
              <a:t>… the rate for Latino males </a:t>
            </a:r>
            <a:br>
              <a:rPr lang="en-US" sz="3600" dirty="0"/>
            </a:br>
            <a:r>
              <a:rPr lang="en-US" sz="3600" dirty="0"/>
              <a:t>is actually </a:t>
            </a:r>
            <a:r>
              <a:rPr lang="en-US" sz="3600" b="1" i="1" dirty="0">
                <a:latin typeface="+mn-lt"/>
              </a:rPr>
              <a:t>declining</a:t>
            </a:r>
          </a:p>
        </p:txBody>
      </p:sp>
      <p:sp>
        <p:nvSpPr>
          <p:cNvPr id="8" name="TextBox 7">
            <a:extLst>
              <a:ext uri="{FF2B5EF4-FFF2-40B4-BE49-F238E27FC236}">
                <a16:creationId xmlns:a16="http://schemas.microsoft.com/office/drawing/2014/main" id="{74C9B379-666C-4F2A-8B24-ECC408029A56}"/>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College Enrollment Rates: By Race/Ethnicity &amp; Gender</a:t>
            </a:r>
          </a:p>
        </p:txBody>
      </p:sp>
      <p:pic>
        <p:nvPicPr>
          <p:cNvPr id="9" name="Picture 8">
            <a:extLst>
              <a:ext uri="{FF2B5EF4-FFF2-40B4-BE49-F238E27FC236}">
                <a16:creationId xmlns:a16="http://schemas.microsoft.com/office/drawing/2014/main" id="{6A5B1159-8842-433D-B499-E68AC7BF1B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438400"/>
            <a:ext cx="8253218" cy="4050792"/>
          </a:xfrm>
          <a:prstGeom prst="rect">
            <a:avLst/>
          </a:prstGeom>
        </p:spPr>
      </p:pic>
    </p:spTree>
    <p:extLst>
      <p:ext uri="{BB962C8B-B14F-4D97-AF65-F5344CB8AC3E}">
        <p14:creationId xmlns:p14="http://schemas.microsoft.com/office/powerpoint/2010/main" val="1652085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Coupled with population projections for Massachusetts, these findings give even</a:t>
            </a:r>
            <a:br>
              <a:rPr lang="en-US" dirty="0">
                <a:latin typeface="+mn-lt"/>
              </a:rPr>
            </a:br>
            <a:r>
              <a:rPr lang="en-US" b="1" dirty="0">
                <a:latin typeface="+mn-lt"/>
              </a:rPr>
              <a:t>more cause for concern</a:t>
            </a:r>
            <a:endParaRPr lang="en-US" b="1" dirty="0"/>
          </a:p>
        </p:txBody>
      </p:sp>
    </p:spTree>
    <p:extLst>
      <p:ext uri="{BB962C8B-B14F-4D97-AF65-F5344CB8AC3E}">
        <p14:creationId xmlns:p14="http://schemas.microsoft.com/office/powerpoint/2010/main" val="111334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200" dirty="0"/>
              <a:t>Not only will Massachusetts be seeing a decline in overall numbers of HS grads…</a:t>
            </a:r>
          </a:p>
        </p:txBody>
      </p:sp>
      <p:sp>
        <p:nvSpPr>
          <p:cNvPr id="4" name="TextBox 3">
            <a:extLst>
              <a:ext uri="{FF2B5EF4-FFF2-40B4-BE49-F238E27FC236}">
                <a16:creationId xmlns:a16="http://schemas.microsoft.com/office/drawing/2014/main" id="{5BFB480C-80FC-4E05-B939-5BB2B0742643}"/>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Public HS Graduating Classes</a:t>
            </a:r>
          </a:p>
        </p:txBody>
      </p:sp>
      <p:pic>
        <p:nvPicPr>
          <p:cNvPr id="3" name="Picture 2">
            <a:extLst>
              <a:ext uri="{FF2B5EF4-FFF2-40B4-BE49-F238E27FC236}">
                <a16:creationId xmlns:a16="http://schemas.microsoft.com/office/drawing/2014/main" id="{431E8486-54CE-40AE-9357-20BEDE5D58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903" y="2138066"/>
            <a:ext cx="7175497" cy="4542492"/>
          </a:xfrm>
          <a:prstGeom prst="rect">
            <a:avLst/>
          </a:prstGeom>
        </p:spPr>
      </p:pic>
      <p:cxnSp>
        <p:nvCxnSpPr>
          <p:cNvPr id="6" name="Straight Connector 5">
            <a:extLst>
              <a:ext uri="{FF2B5EF4-FFF2-40B4-BE49-F238E27FC236}">
                <a16:creationId xmlns:a16="http://schemas.microsoft.com/office/drawing/2014/main" id="{C9CDBB49-82D0-4700-BC5C-6A3250AB370E}"/>
              </a:ext>
            </a:extLst>
          </p:cNvPr>
          <p:cNvCxnSpPr/>
          <p:nvPr/>
        </p:nvCxnSpPr>
        <p:spPr>
          <a:xfrm flipV="1">
            <a:off x="5029200" y="2438400"/>
            <a:ext cx="0" cy="4242158"/>
          </a:xfrm>
          <a:prstGeom prst="line">
            <a:avLst/>
          </a:prstGeom>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ABFC83F5-B6BD-42D2-9789-8EB7FC91D86A}"/>
              </a:ext>
            </a:extLst>
          </p:cNvPr>
          <p:cNvSpPr txBox="1"/>
          <p:nvPr/>
        </p:nvSpPr>
        <p:spPr>
          <a:xfrm>
            <a:off x="4680643" y="2142812"/>
            <a:ext cx="697114" cy="307777"/>
          </a:xfrm>
          <a:prstGeom prst="rect">
            <a:avLst/>
          </a:prstGeom>
          <a:noFill/>
        </p:spPr>
        <p:txBody>
          <a:bodyPr wrap="none" rtlCol="0">
            <a:spAutoFit/>
          </a:bodyPr>
          <a:lstStyle/>
          <a:p>
            <a:r>
              <a:rPr lang="en-US" sz="1400" b="1" dirty="0">
                <a:solidFill>
                  <a:schemeClr val="tx2"/>
                </a:solidFill>
              </a:rPr>
              <a:t>Today</a:t>
            </a:r>
          </a:p>
        </p:txBody>
      </p:sp>
    </p:spTree>
    <p:extLst>
      <p:ext uri="{BB962C8B-B14F-4D97-AF65-F5344CB8AC3E}">
        <p14:creationId xmlns:p14="http://schemas.microsoft.com/office/powerpoint/2010/main" val="3497947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228600" y="304800"/>
            <a:ext cx="8686800" cy="838200"/>
          </a:xfrm>
        </p:spPr>
        <p:txBody>
          <a:bodyPr/>
          <a:lstStyle/>
          <a:p>
            <a:pPr algn="ctr"/>
            <a:r>
              <a:rPr lang="en-US" sz="3200" dirty="0"/>
              <a:t>… but Latinx students also represent a rapidly growing segment of the pipeline</a:t>
            </a:r>
          </a:p>
        </p:txBody>
      </p:sp>
      <p:sp>
        <p:nvSpPr>
          <p:cNvPr id="4" name="TextBox 3">
            <a:extLst>
              <a:ext uri="{FF2B5EF4-FFF2-40B4-BE49-F238E27FC236}">
                <a16:creationId xmlns:a16="http://schemas.microsoft.com/office/drawing/2014/main" id="{5BFB480C-80FC-4E05-B939-5BB2B0742643}"/>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Public HS Graduating Classes: By Race/Ethnicity</a:t>
            </a:r>
          </a:p>
        </p:txBody>
      </p:sp>
      <p:pic>
        <p:nvPicPr>
          <p:cNvPr id="5" name="Picture 4">
            <a:extLst>
              <a:ext uri="{FF2B5EF4-FFF2-40B4-BE49-F238E27FC236}">
                <a16:creationId xmlns:a16="http://schemas.microsoft.com/office/drawing/2014/main" id="{A9A3FC39-A835-4F93-A68E-B005B9189E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138066"/>
            <a:ext cx="6925320" cy="4542492"/>
          </a:xfrm>
          <a:prstGeom prst="rect">
            <a:avLst/>
          </a:prstGeom>
        </p:spPr>
      </p:pic>
    </p:spTree>
    <p:extLst>
      <p:ext uri="{BB962C8B-B14F-4D97-AF65-F5344CB8AC3E}">
        <p14:creationId xmlns:p14="http://schemas.microsoft.com/office/powerpoint/2010/main" val="1960095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228600" y="304800"/>
            <a:ext cx="8686800" cy="838200"/>
          </a:xfrm>
        </p:spPr>
        <p:txBody>
          <a:bodyPr/>
          <a:lstStyle/>
          <a:p>
            <a:pPr algn="ctr"/>
            <a:r>
              <a:rPr lang="en-US" sz="3200" dirty="0"/>
              <a:t>By 2032, nearly 1 in 4 students </a:t>
            </a:r>
            <a:br>
              <a:rPr lang="en-US" sz="3200" dirty="0"/>
            </a:br>
            <a:r>
              <a:rPr lang="en-US" sz="3200" dirty="0"/>
              <a:t>in the pipeline will be Latinx</a:t>
            </a:r>
          </a:p>
        </p:txBody>
      </p:sp>
      <p:sp>
        <p:nvSpPr>
          <p:cNvPr id="4" name="TextBox 3">
            <a:extLst>
              <a:ext uri="{FF2B5EF4-FFF2-40B4-BE49-F238E27FC236}">
                <a16:creationId xmlns:a16="http://schemas.microsoft.com/office/drawing/2014/main" id="{5BFB480C-80FC-4E05-B939-5BB2B0742643}"/>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Public HS Graduating Classes: By Race/Ethnicity</a:t>
            </a:r>
          </a:p>
        </p:txBody>
      </p:sp>
      <p:pic>
        <p:nvPicPr>
          <p:cNvPr id="5" name="Picture 4">
            <a:extLst>
              <a:ext uri="{FF2B5EF4-FFF2-40B4-BE49-F238E27FC236}">
                <a16:creationId xmlns:a16="http://schemas.microsoft.com/office/drawing/2014/main" id="{A9A3FC39-A835-4F93-A68E-B005B9189E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513" y="2133600"/>
            <a:ext cx="8253687" cy="4544568"/>
          </a:xfrm>
          <a:prstGeom prst="rect">
            <a:avLst/>
          </a:prstGeom>
        </p:spPr>
      </p:pic>
    </p:spTree>
    <p:extLst>
      <p:ext uri="{BB962C8B-B14F-4D97-AF65-F5344CB8AC3E}">
        <p14:creationId xmlns:p14="http://schemas.microsoft.com/office/powerpoint/2010/main" val="63053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Programs like </a:t>
            </a:r>
            <a:br>
              <a:rPr lang="en-US" dirty="0">
                <a:latin typeface="+mn-lt"/>
              </a:rPr>
            </a:br>
            <a:r>
              <a:rPr lang="en-US" b="1" dirty="0">
                <a:latin typeface="+mn-lt"/>
              </a:rPr>
              <a:t>100 Males to College</a:t>
            </a:r>
            <a:r>
              <a:rPr lang="en-US" dirty="0">
                <a:latin typeface="+mn-lt"/>
              </a:rPr>
              <a:t> </a:t>
            </a:r>
            <a:br>
              <a:rPr lang="en-US" dirty="0">
                <a:latin typeface="+mn-lt"/>
              </a:rPr>
            </a:br>
            <a:r>
              <a:rPr lang="en-US" dirty="0">
                <a:latin typeface="+mn-lt"/>
              </a:rPr>
              <a:t>provide additional academic supports for motivated but underprivileged students, with an emphasis on males of color</a:t>
            </a:r>
            <a:endParaRPr lang="en-US" b="1" dirty="0"/>
          </a:p>
        </p:txBody>
      </p:sp>
    </p:spTree>
    <p:extLst>
      <p:ext uri="{BB962C8B-B14F-4D97-AF65-F5344CB8AC3E}">
        <p14:creationId xmlns:p14="http://schemas.microsoft.com/office/powerpoint/2010/main" val="1982883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DD63CC4-2B59-4E85-A9CD-E3FFE48FF9E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124" t="3498" r="25209" b="1645"/>
          <a:stretch/>
        </p:blipFill>
        <p:spPr>
          <a:xfrm>
            <a:off x="-76200" y="2755901"/>
            <a:ext cx="4746624" cy="3797299"/>
          </a:xfrm>
          <a:prstGeom prst="rect">
            <a:avLst/>
          </a:prstGeom>
        </p:spPr>
      </p:pic>
      <p:sp>
        <p:nvSpPr>
          <p:cNvPr id="5" name="Content Placeholder 4">
            <a:extLst>
              <a:ext uri="{FF2B5EF4-FFF2-40B4-BE49-F238E27FC236}">
                <a16:creationId xmlns:a16="http://schemas.microsoft.com/office/drawing/2014/main" id="{CE662D3E-A9D9-467D-9431-95C8EE37F37A}"/>
              </a:ext>
            </a:extLst>
          </p:cNvPr>
          <p:cNvSpPr>
            <a:spLocks noGrp="1"/>
          </p:cNvSpPr>
          <p:nvPr>
            <p:ph idx="1"/>
          </p:nvPr>
        </p:nvSpPr>
        <p:spPr>
          <a:xfrm>
            <a:off x="5562600" y="2667000"/>
            <a:ext cx="2743200" cy="1752600"/>
          </a:xfrm>
        </p:spPr>
        <p:txBody>
          <a:bodyPr/>
          <a:lstStyle/>
          <a:p>
            <a:pPr marL="119062" indent="0" algn="ctr">
              <a:buNone/>
            </a:pPr>
            <a:r>
              <a:rPr lang="en-US" sz="2000" b="1" dirty="0"/>
              <a:t>SPRINGFIELD</a:t>
            </a:r>
            <a:br>
              <a:rPr lang="en-US" sz="2000" b="1" dirty="0"/>
            </a:br>
            <a:r>
              <a:rPr lang="en-US" sz="2000" dirty="0"/>
              <a:t>Founded 2015</a:t>
            </a:r>
          </a:p>
          <a:p>
            <a:pPr marL="119062" indent="0" algn="ctr">
              <a:lnSpc>
                <a:spcPts val="8000"/>
              </a:lnSpc>
              <a:buNone/>
            </a:pPr>
            <a:r>
              <a:rPr lang="en-US" sz="7200" b="1" dirty="0">
                <a:solidFill>
                  <a:schemeClr val="accent5"/>
                </a:solidFill>
              </a:rPr>
              <a:t>96%</a:t>
            </a:r>
          </a:p>
        </p:txBody>
      </p:sp>
      <p:sp>
        <p:nvSpPr>
          <p:cNvPr id="11" name="Title 1">
            <a:extLst>
              <a:ext uri="{FF2B5EF4-FFF2-40B4-BE49-F238E27FC236}">
                <a16:creationId xmlns:a16="http://schemas.microsoft.com/office/drawing/2014/main" id="{A0136F60-2D96-4044-BC26-C1B5880ECCCF}"/>
              </a:ext>
            </a:extLst>
          </p:cNvPr>
          <p:cNvSpPr>
            <a:spLocks noGrp="1"/>
          </p:cNvSpPr>
          <p:nvPr>
            <p:ph type="title"/>
          </p:nvPr>
        </p:nvSpPr>
        <p:spPr>
          <a:xfrm>
            <a:off x="228600" y="304800"/>
            <a:ext cx="8686800" cy="838200"/>
          </a:xfrm>
        </p:spPr>
        <p:txBody>
          <a:bodyPr/>
          <a:lstStyle/>
          <a:p>
            <a:pPr algn="ctr"/>
            <a:r>
              <a:rPr lang="en-US" sz="3200" dirty="0"/>
              <a:t>100 Males to College is having </a:t>
            </a:r>
            <a:br>
              <a:rPr lang="en-US" sz="3200" dirty="0"/>
            </a:br>
            <a:r>
              <a:rPr lang="en-US" sz="3200" dirty="0"/>
              <a:t>an impact on the students it serves</a:t>
            </a:r>
          </a:p>
        </p:txBody>
      </p:sp>
      <p:sp>
        <p:nvSpPr>
          <p:cNvPr id="12" name="Content Placeholder 4">
            <a:extLst>
              <a:ext uri="{FF2B5EF4-FFF2-40B4-BE49-F238E27FC236}">
                <a16:creationId xmlns:a16="http://schemas.microsoft.com/office/drawing/2014/main" id="{747395A9-2ECA-4D06-A6DB-43CCEA890A3D}"/>
              </a:ext>
            </a:extLst>
          </p:cNvPr>
          <p:cNvSpPr txBox="1">
            <a:spLocks/>
          </p:cNvSpPr>
          <p:nvPr/>
        </p:nvSpPr>
        <p:spPr bwMode="auto">
          <a:xfrm>
            <a:off x="5562600" y="4648200"/>
            <a:ext cx="2743200" cy="1752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2000" b="1" dirty="0"/>
              <a:t>FRAMINGHAM</a:t>
            </a:r>
            <a:br>
              <a:rPr lang="en-US" sz="2000" b="1" dirty="0"/>
            </a:br>
            <a:r>
              <a:rPr lang="en-US" sz="2000" dirty="0"/>
              <a:t>Founded 2016</a:t>
            </a:r>
          </a:p>
          <a:p>
            <a:pPr marL="119062" indent="0" algn="ctr">
              <a:lnSpc>
                <a:spcPts val="8000"/>
              </a:lnSpc>
              <a:buFont typeface="Wingdings 2" pitchFamily="18" charset="2"/>
              <a:buNone/>
            </a:pPr>
            <a:r>
              <a:rPr lang="en-US" sz="7200" b="1" dirty="0">
                <a:solidFill>
                  <a:schemeClr val="accent5"/>
                </a:solidFill>
              </a:rPr>
              <a:t>92%</a:t>
            </a:r>
          </a:p>
        </p:txBody>
      </p:sp>
      <p:sp>
        <p:nvSpPr>
          <p:cNvPr id="13" name="Content Placeholder 4">
            <a:extLst>
              <a:ext uri="{FF2B5EF4-FFF2-40B4-BE49-F238E27FC236}">
                <a16:creationId xmlns:a16="http://schemas.microsoft.com/office/drawing/2014/main" id="{AC1DB80D-7E88-4419-9DCE-2E0765F36E2A}"/>
              </a:ext>
            </a:extLst>
          </p:cNvPr>
          <p:cNvSpPr txBox="1">
            <a:spLocks/>
          </p:cNvSpPr>
          <p:nvPr/>
        </p:nvSpPr>
        <p:spPr bwMode="auto">
          <a:xfrm>
            <a:off x="609600" y="1600200"/>
            <a:ext cx="7924800" cy="10541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None/>
            </a:pPr>
            <a:r>
              <a:rPr lang="en-US" sz="2600" dirty="0">
                <a:latin typeface="Segoe UI Semibold" panose="020B0702040204020203" pitchFamily="34" charset="0"/>
                <a:cs typeface="Segoe UI Semibold" panose="020B0702040204020203" pitchFamily="34" charset="0"/>
              </a:rPr>
              <a:t>Participants who have enrolled in college </a:t>
            </a:r>
            <a:br>
              <a:rPr lang="en-US" sz="2600" dirty="0">
                <a:latin typeface="Segoe UI Semibold" panose="020B0702040204020203" pitchFamily="34" charset="0"/>
                <a:cs typeface="Segoe UI Semibold" panose="020B0702040204020203" pitchFamily="34" charset="0"/>
              </a:rPr>
            </a:br>
            <a:r>
              <a:rPr lang="en-US" sz="2600" dirty="0">
                <a:latin typeface="Segoe UI Semibold" panose="020B0702040204020203" pitchFamily="34" charset="0"/>
                <a:cs typeface="Segoe UI Semibold" panose="020B0702040204020203" pitchFamily="34" charset="0"/>
              </a:rPr>
              <a:t>after HS graduation</a:t>
            </a:r>
          </a:p>
        </p:txBody>
      </p:sp>
    </p:spTree>
    <p:extLst>
      <p:ext uri="{BB962C8B-B14F-4D97-AF65-F5344CB8AC3E}">
        <p14:creationId xmlns:p14="http://schemas.microsoft.com/office/powerpoint/2010/main" val="1134949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AB0251D-5821-4199-900A-170CEB105E96}"/>
              </a:ext>
            </a:extLst>
          </p:cNvPr>
          <p:cNvSpPr>
            <a:spLocks noGrp="1"/>
          </p:cNvSpPr>
          <p:nvPr>
            <p:ph type="body" sz="quarter" idx="13"/>
          </p:nvPr>
        </p:nvSpPr>
        <p:spPr/>
        <p:txBody>
          <a:bodyPr/>
          <a:lstStyle/>
          <a:p>
            <a:r>
              <a:rPr lang="en-US" dirty="0"/>
              <a:t>Equity Statewide Strategic Framework</a:t>
            </a:r>
          </a:p>
        </p:txBody>
      </p:sp>
      <p:sp>
        <p:nvSpPr>
          <p:cNvPr id="4" name="Title 3">
            <a:extLst>
              <a:ext uri="{FF2B5EF4-FFF2-40B4-BE49-F238E27FC236}">
                <a16:creationId xmlns:a16="http://schemas.microsoft.com/office/drawing/2014/main" id="{54DAB39D-850F-425C-8A17-1729EDB13007}"/>
              </a:ext>
            </a:extLst>
          </p:cNvPr>
          <p:cNvSpPr>
            <a:spLocks noGrp="1"/>
          </p:cNvSpPr>
          <p:nvPr>
            <p:ph type="title"/>
          </p:nvPr>
        </p:nvSpPr>
        <p:spPr/>
        <p:txBody>
          <a:bodyPr/>
          <a:lstStyle/>
          <a:p>
            <a:r>
              <a:rPr lang="en-US" dirty="0"/>
              <a:t>Next Steps</a:t>
            </a:r>
          </a:p>
        </p:txBody>
      </p:sp>
      <p:graphicFrame>
        <p:nvGraphicFramePr>
          <p:cNvPr id="8" name="Diagram 7">
            <a:extLst>
              <a:ext uri="{FF2B5EF4-FFF2-40B4-BE49-F238E27FC236}">
                <a16:creationId xmlns:a16="http://schemas.microsoft.com/office/drawing/2014/main" id="{265E8534-3E9C-491F-AC3C-F78B61E5C0B7}"/>
              </a:ext>
            </a:extLst>
          </p:cNvPr>
          <p:cNvGraphicFramePr/>
          <p:nvPr>
            <p:extLst>
              <p:ext uri="{D42A27DB-BD31-4B8C-83A1-F6EECF244321}">
                <p14:modId xmlns:p14="http://schemas.microsoft.com/office/powerpoint/2010/main" val="3417858390"/>
              </p:ext>
            </p:extLst>
          </p:nvPr>
        </p:nvGraphicFramePr>
        <p:xfrm>
          <a:off x="241738" y="1752600"/>
          <a:ext cx="17830800" cy="4663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04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BFCF65-5F77-49A6-899B-CEA48E49DEE8}"/>
              </a:ext>
            </a:extLst>
          </p:cNvPr>
          <p:cNvSpPr>
            <a:spLocks noGrp="1"/>
          </p:cNvSpPr>
          <p:nvPr>
            <p:ph type="body" sz="quarter" idx="13"/>
          </p:nvPr>
        </p:nvSpPr>
        <p:spPr/>
        <p:txBody>
          <a:bodyPr/>
          <a:lstStyle/>
          <a:p>
            <a:r>
              <a:rPr lang="en-US" dirty="0"/>
              <a:t>Equity Strategic Framework	</a:t>
            </a:r>
          </a:p>
        </p:txBody>
      </p:sp>
      <p:sp>
        <p:nvSpPr>
          <p:cNvPr id="5" name="Rectangle 4">
            <a:extLst>
              <a:ext uri="{FF2B5EF4-FFF2-40B4-BE49-F238E27FC236}">
                <a16:creationId xmlns:a16="http://schemas.microsoft.com/office/drawing/2014/main" id="{64EFA0D0-71B8-4687-AD52-6CC6739DC300}"/>
              </a:ext>
            </a:extLst>
          </p:cNvPr>
          <p:cNvSpPr/>
          <p:nvPr/>
        </p:nvSpPr>
        <p:spPr>
          <a:xfrm>
            <a:off x="304800" y="3429000"/>
            <a:ext cx="228600" cy="2133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B2085C9-363E-429D-8B76-8A04D71747E4}"/>
              </a:ext>
            </a:extLst>
          </p:cNvPr>
          <p:cNvSpPr>
            <a:spLocks noGrp="1"/>
          </p:cNvSpPr>
          <p:nvPr>
            <p:ph type="title"/>
          </p:nvPr>
        </p:nvSpPr>
        <p:spPr/>
        <p:txBody>
          <a:bodyPr/>
          <a:lstStyle/>
          <a:p>
            <a:r>
              <a:rPr lang="en-US" dirty="0"/>
              <a:t>Vision Statement </a:t>
            </a:r>
          </a:p>
        </p:txBody>
      </p:sp>
      <p:sp>
        <p:nvSpPr>
          <p:cNvPr id="2" name="Content Placeholder 1">
            <a:extLst>
              <a:ext uri="{FF2B5EF4-FFF2-40B4-BE49-F238E27FC236}">
                <a16:creationId xmlns:a16="http://schemas.microsoft.com/office/drawing/2014/main" id="{C44D4BF3-BA27-4AA4-BCF4-5DE79BF73D08}"/>
              </a:ext>
            </a:extLst>
          </p:cNvPr>
          <p:cNvSpPr>
            <a:spLocks noGrp="1"/>
          </p:cNvSpPr>
          <p:nvPr>
            <p:ph idx="1"/>
          </p:nvPr>
        </p:nvSpPr>
        <p:spPr/>
        <p:txBody>
          <a:bodyPr/>
          <a:lstStyle/>
          <a:p>
            <a:pPr marL="119062" indent="0" algn="ctr">
              <a:buNone/>
            </a:pPr>
            <a:r>
              <a:rPr lang="en-US" sz="1600" dirty="0"/>
              <a:t>The Massachusetts Board of Higher Education aims to sustain and expand on Massachusetts’ unique leadership position in higher education </a:t>
            </a:r>
            <a:br>
              <a:rPr lang="en-US" sz="1600" dirty="0"/>
            </a:br>
            <a:r>
              <a:rPr lang="en-US" sz="1600" dirty="0"/>
              <a:t>as defined by the strength and reputation of our private and public postsecondary institutions and our nation-leading level of attainment among our adult citizens. </a:t>
            </a:r>
          </a:p>
          <a:p>
            <a:pPr marL="119062" indent="0" algn="ctr">
              <a:spcAft>
                <a:spcPts val="1200"/>
              </a:spcAft>
              <a:buNone/>
            </a:pPr>
            <a:r>
              <a:rPr lang="en-US" sz="1600" dirty="0"/>
              <a:t>To further realize those goals and to ensure that public higher education </a:t>
            </a:r>
            <a:br>
              <a:rPr lang="en-US" sz="1600" dirty="0"/>
            </a:br>
            <a:r>
              <a:rPr lang="en-US" sz="1600" dirty="0"/>
              <a:t>opens doors of opportunity and fulfilment for traditionally underserved populations…</a:t>
            </a:r>
          </a:p>
          <a:p>
            <a:pPr marL="119062" indent="0" algn="ctr">
              <a:buNone/>
            </a:pPr>
            <a:r>
              <a:rPr lang="en-US" sz="1800" b="1" dirty="0"/>
              <a:t>We elect to make our top statewide policy and performance priority:</a:t>
            </a:r>
          </a:p>
          <a:p>
            <a:pPr marL="0" indent="0" algn="ctr">
              <a:spcAft>
                <a:spcPts val="1200"/>
              </a:spcAft>
              <a:buNone/>
            </a:pPr>
            <a:r>
              <a:rPr lang="en-US" sz="2800" b="1" dirty="0">
                <a:solidFill>
                  <a:schemeClr val="tx2"/>
                </a:solidFill>
              </a:rPr>
              <a:t>Significantly raise the enrollment, attainment and long-term success outcomes among </a:t>
            </a:r>
            <a:br>
              <a:rPr lang="en-US" sz="2800" b="1" dirty="0">
                <a:solidFill>
                  <a:schemeClr val="tx2"/>
                </a:solidFill>
              </a:rPr>
            </a:br>
            <a:r>
              <a:rPr lang="en-US" sz="2800" b="1" dirty="0">
                <a:solidFill>
                  <a:schemeClr val="tx2"/>
                </a:solidFill>
              </a:rPr>
              <a:t>under-represented student populations. </a:t>
            </a:r>
          </a:p>
          <a:p>
            <a:pPr marL="0" indent="0" algn="ctr">
              <a:buNone/>
            </a:pPr>
            <a:r>
              <a:rPr lang="en-US" sz="1600" dirty="0"/>
              <a:t>We intend this equity lens priority to guide campus and system </a:t>
            </a:r>
            <a:br>
              <a:rPr lang="en-US" sz="1600" dirty="0"/>
            </a:br>
            <a:r>
              <a:rPr lang="en-US" sz="1600" dirty="0"/>
              <a:t>performance measurement and promote initiatives and policies </a:t>
            </a:r>
            <a:br>
              <a:rPr lang="en-US" sz="1600" dirty="0"/>
            </a:br>
            <a:r>
              <a:rPr lang="en-US" sz="1600" dirty="0"/>
              <a:t>that collectively expand success for residents and for our economy and society.</a:t>
            </a:r>
          </a:p>
          <a:p>
            <a:endParaRPr lang="en-US" dirty="0"/>
          </a:p>
        </p:txBody>
      </p:sp>
      <p:sp>
        <p:nvSpPr>
          <p:cNvPr id="6" name="Rectangle 5">
            <a:extLst>
              <a:ext uri="{FF2B5EF4-FFF2-40B4-BE49-F238E27FC236}">
                <a16:creationId xmlns:a16="http://schemas.microsoft.com/office/drawing/2014/main" id="{6A6F7DEB-97CC-4A65-8405-83C33C2FA222}"/>
              </a:ext>
            </a:extLst>
          </p:cNvPr>
          <p:cNvSpPr/>
          <p:nvPr/>
        </p:nvSpPr>
        <p:spPr>
          <a:xfrm>
            <a:off x="8610600" y="3429000"/>
            <a:ext cx="228600" cy="2133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084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AB0251D-5821-4199-900A-170CEB105E96}"/>
              </a:ext>
            </a:extLst>
          </p:cNvPr>
          <p:cNvSpPr>
            <a:spLocks noGrp="1"/>
          </p:cNvSpPr>
          <p:nvPr>
            <p:ph type="body" sz="quarter" idx="13"/>
          </p:nvPr>
        </p:nvSpPr>
        <p:spPr/>
        <p:txBody>
          <a:bodyPr/>
          <a:lstStyle/>
          <a:p>
            <a:r>
              <a:rPr lang="en-US" dirty="0"/>
              <a:t>Equity Statewide Strategic Framework</a:t>
            </a:r>
          </a:p>
        </p:txBody>
      </p:sp>
      <p:sp>
        <p:nvSpPr>
          <p:cNvPr id="4" name="Title 3">
            <a:extLst>
              <a:ext uri="{FF2B5EF4-FFF2-40B4-BE49-F238E27FC236}">
                <a16:creationId xmlns:a16="http://schemas.microsoft.com/office/drawing/2014/main" id="{54DAB39D-850F-425C-8A17-1729EDB13007}"/>
              </a:ext>
            </a:extLst>
          </p:cNvPr>
          <p:cNvSpPr>
            <a:spLocks noGrp="1"/>
          </p:cNvSpPr>
          <p:nvPr>
            <p:ph type="title"/>
          </p:nvPr>
        </p:nvSpPr>
        <p:spPr/>
        <p:txBody>
          <a:bodyPr/>
          <a:lstStyle/>
          <a:p>
            <a:r>
              <a:rPr lang="en-US" dirty="0"/>
              <a:t>Next Steps</a:t>
            </a:r>
          </a:p>
        </p:txBody>
      </p:sp>
      <p:graphicFrame>
        <p:nvGraphicFramePr>
          <p:cNvPr id="9" name="Diagram 8">
            <a:extLst>
              <a:ext uri="{FF2B5EF4-FFF2-40B4-BE49-F238E27FC236}">
                <a16:creationId xmlns:a16="http://schemas.microsoft.com/office/drawing/2014/main" id="{06305433-07B7-46A0-A82C-A2C6919BE205}"/>
              </a:ext>
            </a:extLst>
          </p:cNvPr>
          <p:cNvGraphicFramePr/>
          <p:nvPr>
            <p:extLst>
              <p:ext uri="{D42A27DB-BD31-4B8C-83A1-F6EECF244321}">
                <p14:modId xmlns:p14="http://schemas.microsoft.com/office/powerpoint/2010/main" val="1037921566"/>
              </p:ext>
            </p:extLst>
          </p:nvPr>
        </p:nvGraphicFramePr>
        <p:xfrm>
          <a:off x="-8610600" y="1752600"/>
          <a:ext cx="17830800" cy="4663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9188825"/>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AB0251D-5821-4199-900A-170CEB105E96}"/>
              </a:ext>
            </a:extLst>
          </p:cNvPr>
          <p:cNvSpPr>
            <a:spLocks noGrp="1"/>
          </p:cNvSpPr>
          <p:nvPr>
            <p:ph type="body" sz="quarter" idx="13"/>
          </p:nvPr>
        </p:nvSpPr>
        <p:spPr/>
        <p:txBody>
          <a:bodyPr/>
          <a:lstStyle/>
          <a:p>
            <a:r>
              <a:rPr lang="en-US" dirty="0"/>
              <a:t>Equity Statewide Strategic Framework</a:t>
            </a:r>
          </a:p>
        </p:txBody>
      </p:sp>
      <p:sp>
        <p:nvSpPr>
          <p:cNvPr id="4" name="Title 3">
            <a:extLst>
              <a:ext uri="{FF2B5EF4-FFF2-40B4-BE49-F238E27FC236}">
                <a16:creationId xmlns:a16="http://schemas.microsoft.com/office/drawing/2014/main" id="{54DAB39D-850F-425C-8A17-1729EDB13007}"/>
              </a:ext>
            </a:extLst>
          </p:cNvPr>
          <p:cNvSpPr>
            <a:spLocks noGrp="1"/>
          </p:cNvSpPr>
          <p:nvPr>
            <p:ph type="title"/>
          </p:nvPr>
        </p:nvSpPr>
        <p:spPr/>
        <p:txBody>
          <a:bodyPr/>
          <a:lstStyle/>
          <a:p>
            <a:r>
              <a:rPr lang="en-US" dirty="0"/>
              <a:t>Notes: Key Education Indicators</a:t>
            </a:r>
          </a:p>
        </p:txBody>
      </p:sp>
      <p:graphicFrame>
        <p:nvGraphicFramePr>
          <p:cNvPr id="5" name="Table 4">
            <a:extLst>
              <a:ext uri="{FF2B5EF4-FFF2-40B4-BE49-F238E27FC236}">
                <a16:creationId xmlns:a16="http://schemas.microsoft.com/office/drawing/2014/main" id="{AD2168E3-90FB-4BBD-A0D1-15BC5F8A8DD9}"/>
              </a:ext>
            </a:extLst>
          </p:cNvPr>
          <p:cNvGraphicFramePr>
            <a:graphicFrameLocks noGrp="1"/>
          </p:cNvGraphicFramePr>
          <p:nvPr>
            <p:extLst>
              <p:ext uri="{D42A27DB-BD31-4B8C-83A1-F6EECF244321}">
                <p14:modId xmlns:p14="http://schemas.microsoft.com/office/powerpoint/2010/main" val="2023489898"/>
              </p:ext>
            </p:extLst>
          </p:nvPr>
        </p:nvGraphicFramePr>
        <p:xfrm>
          <a:off x="457200" y="1752600"/>
          <a:ext cx="8153400" cy="4531360"/>
        </p:xfrm>
        <a:graphic>
          <a:graphicData uri="http://schemas.openxmlformats.org/drawingml/2006/table">
            <a:tbl>
              <a:tblPr firstCol="1" bandRow="1">
                <a:tableStyleId>{5C22544A-7EE6-4342-B048-85BDC9FD1C3A}</a:tableStyleId>
              </a:tblPr>
              <a:tblGrid>
                <a:gridCol w="1905000">
                  <a:extLst>
                    <a:ext uri="{9D8B030D-6E8A-4147-A177-3AD203B41FA5}">
                      <a16:colId xmlns:a16="http://schemas.microsoft.com/office/drawing/2014/main" val="85598566"/>
                    </a:ext>
                  </a:extLst>
                </a:gridCol>
                <a:gridCol w="6248400">
                  <a:extLst>
                    <a:ext uri="{9D8B030D-6E8A-4147-A177-3AD203B41FA5}">
                      <a16:colId xmlns:a16="http://schemas.microsoft.com/office/drawing/2014/main" val="3627131159"/>
                    </a:ext>
                  </a:extLst>
                </a:gridCol>
              </a:tblGrid>
              <a:tr h="370840">
                <a:tc rowSpan="2">
                  <a:txBody>
                    <a:bodyPr/>
                    <a:lstStyle/>
                    <a:p>
                      <a:r>
                        <a:rPr lang="en-US" dirty="0"/>
                        <a:t>High School Graduation</a:t>
                      </a:r>
                    </a:p>
                  </a:txBody>
                  <a:tcPr/>
                </a:tc>
                <a:tc>
                  <a:txBody>
                    <a:bodyPr/>
                    <a:lstStyle/>
                    <a:p>
                      <a:r>
                        <a:rPr lang="en-US" sz="1600" dirty="0"/>
                        <a:t>Definition: Percentage of 9</a:t>
                      </a:r>
                      <a:r>
                        <a:rPr lang="en-US" sz="1600" baseline="30000" dirty="0"/>
                        <a:t>th</a:t>
                      </a:r>
                      <a:r>
                        <a:rPr lang="en-US" sz="1600" dirty="0"/>
                        <a:t> graders in Massachusetts public high schools in 2013–14 who graduated high school by 2017.</a:t>
                      </a:r>
                    </a:p>
                  </a:txBody>
                  <a:tcPr/>
                </a:tc>
                <a:extLst>
                  <a:ext uri="{0D108BD9-81ED-4DB2-BD59-A6C34878D82A}">
                    <a16:rowId xmlns:a16="http://schemas.microsoft.com/office/drawing/2014/main" val="4074697173"/>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Source: DESE</a:t>
                      </a:r>
                    </a:p>
                  </a:txBody>
                  <a:tcPr/>
                </a:tc>
                <a:extLst>
                  <a:ext uri="{0D108BD9-81ED-4DB2-BD59-A6C34878D82A}">
                    <a16:rowId xmlns:a16="http://schemas.microsoft.com/office/drawing/2014/main" val="3737422853"/>
                  </a:ext>
                </a:extLst>
              </a:tr>
              <a:tr h="370840">
                <a:tc rowSpan="2">
                  <a:txBody>
                    <a:bodyPr/>
                    <a:lstStyle/>
                    <a:p>
                      <a:r>
                        <a:rPr lang="en-US" dirty="0"/>
                        <a:t>College Enrollment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Definition: Percentage of 2016 Massachusetts public high school graduates who enrolled in college within 16 months after high school graduation.</a:t>
                      </a:r>
                    </a:p>
                  </a:txBody>
                  <a:tcPr/>
                </a:tc>
                <a:extLst>
                  <a:ext uri="{0D108BD9-81ED-4DB2-BD59-A6C34878D82A}">
                    <a16:rowId xmlns:a16="http://schemas.microsoft.com/office/drawing/2014/main" val="3618900304"/>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Source: DESE, National Student Clearinghouse</a:t>
                      </a:r>
                    </a:p>
                  </a:txBody>
                  <a:tcPr/>
                </a:tc>
                <a:extLst>
                  <a:ext uri="{0D108BD9-81ED-4DB2-BD59-A6C34878D82A}">
                    <a16:rowId xmlns:a16="http://schemas.microsoft.com/office/drawing/2014/main" val="3567933789"/>
                  </a:ext>
                </a:extLst>
              </a:tr>
              <a:tr h="370840">
                <a:tc rowSpan="2">
                  <a:txBody>
                    <a:bodyPr/>
                    <a:lstStyle/>
                    <a:p>
                      <a:r>
                        <a:rPr lang="en-US" dirty="0"/>
                        <a:t>Public College Graduation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Definition: Percentage of first-time, degree-seeking students who initially enrolled at a Massachusetts public college or university in fall 2011 and graduated from </a:t>
                      </a:r>
                      <a:r>
                        <a:rPr lang="en-US" sz="1600" i="1" dirty="0"/>
                        <a:t>any U.S. higher education institution </a:t>
                      </a:r>
                      <a:r>
                        <a:rPr lang="en-US" sz="1600" dirty="0"/>
                        <a:t>by 2017. </a:t>
                      </a:r>
                    </a:p>
                  </a:txBody>
                  <a:tcPr/>
                </a:tc>
                <a:extLst>
                  <a:ext uri="{0D108BD9-81ED-4DB2-BD59-A6C34878D82A}">
                    <a16:rowId xmlns:a16="http://schemas.microsoft.com/office/drawing/2014/main" val="2373974574"/>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Source: DHE, National Student Clearinghouse</a:t>
                      </a:r>
                    </a:p>
                  </a:txBody>
                  <a:tcPr/>
                </a:tc>
                <a:extLst>
                  <a:ext uri="{0D108BD9-81ED-4DB2-BD59-A6C34878D82A}">
                    <a16:rowId xmlns:a16="http://schemas.microsoft.com/office/drawing/2014/main" val="1338057215"/>
                  </a:ext>
                </a:extLst>
              </a:tr>
              <a:tr h="370840">
                <a:tc rowSpan="2">
                  <a:txBody>
                    <a:bodyPr/>
                    <a:lstStyle/>
                    <a:p>
                      <a:r>
                        <a:rPr lang="en-US" dirty="0"/>
                        <a:t>Overall College Attainment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Definition: Percentage of 2018 Massachusetts residents who possess a college degree (associate or higher).</a:t>
                      </a:r>
                    </a:p>
                  </a:txBody>
                  <a:tcPr/>
                </a:tc>
                <a:extLst>
                  <a:ext uri="{0D108BD9-81ED-4DB2-BD59-A6C34878D82A}">
                    <a16:rowId xmlns:a16="http://schemas.microsoft.com/office/drawing/2014/main" val="602809938"/>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Source: </a:t>
                      </a:r>
                      <a:r>
                        <a:rPr lang="fr-FR" sz="1600" dirty="0" err="1"/>
                        <a:t>Current</a:t>
                      </a:r>
                      <a:r>
                        <a:rPr lang="fr-FR" sz="1600" dirty="0"/>
                        <a:t> Population Survey, U.S. </a:t>
                      </a:r>
                      <a:r>
                        <a:rPr lang="fr-FR" sz="1600" dirty="0" err="1"/>
                        <a:t>Census</a:t>
                      </a:r>
                      <a:r>
                        <a:rPr lang="fr-FR" sz="1600" dirty="0"/>
                        <a:t> Bureau</a:t>
                      </a:r>
                      <a:endParaRPr lang="en-US" sz="1600" dirty="0"/>
                    </a:p>
                  </a:txBody>
                  <a:tcPr/>
                </a:tc>
                <a:extLst>
                  <a:ext uri="{0D108BD9-81ED-4DB2-BD59-A6C34878D82A}">
                    <a16:rowId xmlns:a16="http://schemas.microsoft.com/office/drawing/2014/main" val="827388940"/>
                  </a:ext>
                </a:extLst>
              </a:tr>
            </a:tbl>
          </a:graphicData>
        </a:graphic>
      </p:graphicFrame>
    </p:spTree>
    <p:extLst>
      <p:ext uri="{BB962C8B-B14F-4D97-AF65-F5344CB8AC3E}">
        <p14:creationId xmlns:p14="http://schemas.microsoft.com/office/powerpoint/2010/main" val="22858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When we look at </a:t>
            </a:r>
            <a:br>
              <a:rPr lang="en-US" dirty="0">
                <a:latin typeface="+mn-lt"/>
              </a:rPr>
            </a:br>
            <a:r>
              <a:rPr lang="en-US" dirty="0">
                <a:latin typeface="+mn-lt"/>
              </a:rPr>
              <a:t>Massachusetts as a whole,</a:t>
            </a:r>
            <a:br>
              <a:rPr lang="en-US" dirty="0">
                <a:latin typeface="+mn-lt"/>
              </a:rPr>
            </a:br>
            <a:r>
              <a:rPr lang="en-US" dirty="0">
                <a:latin typeface="+mn-lt"/>
              </a:rPr>
              <a:t>there is </a:t>
            </a:r>
            <a:r>
              <a:rPr lang="en-US" dirty="0"/>
              <a:t>much to celebrate</a:t>
            </a:r>
          </a:p>
        </p:txBody>
      </p:sp>
    </p:spTree>
    <p:extLst>
      <p:ext uri="{BB962C8B-B14F-4D97-AF65-F5344CB8AC3E}">
        <p14:creationId xmlns:p14="http://schemas.microsoft.com/office/powerpoint/2010/main" val="2464403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88A42-5A70-4F36-AEB5-D6A0CE51081C}"/>
              </a:ext>
            </a:extLst>
          </p:cNvPr>
          <p:cNvSpPr>
            <a:spLocks noGrp="1"/>
          </p:cNvSpPr>
          <p:nvPr>
            <p:ph type="title"/>
          </p:nvPr>
        </p:nvSpPr>
        <p:spPr>
          <a:xfrm>
            <a:off x="381000" y="304800"/>
            <a:ext cx="8382000" cy="838200"/>
          </a:xfrm>
        </p:spPr>
        <p:txBody>
          <a:bodyPr/>
          <a:lstStyle/>
          <a:p>
            <a:pPr algn="ctr"/>
            <a:r>
              <a:rPr lang="en-US" sz="3600" dirty="0"/>
              <a:t>Massachusetts tops the nation in </a:t>
            </a:r>
            <a:br>
              <a:rPr lang="en-US" sz="3600" dirty="0"/>
            </a:br>
            <a:r>
              <a:rPr lang="en-US" sz="3600" dirty="0"/>
              <a:t>many key education indicators</a:t>
            </a:r>
          </a:p>
        </p:txBody>
      </p:sp>
      <p:sp>
        <p:nvSpPr>
          <p:cNvPr id="8" name="TextBox 7">
            <a:extLst>
              <a:ext uri="{FF2B5EF4-FFF2-40B4-BE49-F238E27FC236}">
                <a16:creationId xmlns:a16="http://schemas.microsoft.com/office/drawing/2014/main" id="{E1402261-F893-41AD-A32B-5C3142408ADD}"/>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Key Education Indicators: Statewide</a:t>
            </a:r>
          </a:p>
        </p:txBody>
      </p:sp>
      <p:grpSp>
        <p:nvGrpSpPr>
          <p:cNvPr id="3" name="Group 2">
            <a:extLst>
              <a:ext uri="{FF2B5EF4-FFF2-40B4-BE49-F238E27FC236}">
                <a16:creationId xmlns:a16="http://schemas.microsoft.com/office/drawing/2014/main" id="{7C5683AA-4CF2-45B0-B261-8B2E9383CE31}"/>
              </a:ext>
            </a:extLst>
          </p:cNvPr>
          <p:cNvGrpSpPr/>
          <p:nvPr/>
        </p:nvGrpSpPr>
        <p:grpSpPr>
          <a:xfrm>
            <a:off x="838201" y="2438400"/>
            <a:ext cx="6847777" cy="3886200"/>
            <a:chOff x="838201" y="2438400"/>
            <a:chExt cx="7315199" cy="4151468"/>
          </a:xfrm>
        </p:grpSpPr>
        <p:pic>
          <p:nvPicPr>
            <p:cNvPr id="6" name="Picture 5">
              <a:extLst>
                <a:ext uri="{FF2B5EF4-FFF2-40B4-BE49-F238E27FC236}">
                  <a16:creationId xmlns:a16="http://schemas.microsoft.com/office/drawing/2014/main" id="{67B1C23A-DE74-4DF1-AC31-75864F333E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2438400"/>
              <a:ext cx="7315199" cy="4151468"/>
            </a:xfrm>
            <a:prstGeom prst="rect">
              <a:avLst/>
            </a:prstGeom>
          </p:spPr>
        </p:pic>
        <p:pic>
          <p:nvPicPr>
            <p:cNvPr id="1028" name="Picture 4" descr="Image result for best in class icon">
              <a:extLst>
                <a:ext uri="{FF2B5EF4-FFF2-40B4-BE49-F238E27FC236}">
                  <a16:creationId xmlns:a16="http://schemas.microsoft.com/office/drawing/2014/main" id="{C2F722C7-B978-4D09-B1CA-A9D98C38112E}"/>
                </a:ext>
              </a:extLst>
            </p:cNvPr>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52575" y="3585867"/>
              <a:ext cx="1120140" cy="11201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best in class icon">
              <a:extLst>
                <a:ext uri="{FF2B5EF4-FFF2-40B4-BE49-F238E27FC236}">
                  <a16:creationId xmlns:a16="http://schemas.microsoft.com/office/drawing/2014/main" id="{457124DF-6DF7-471A-B671-0BABA5C750B0}"/>
                </a:ext>
              </a:extLst>
            </p:cNvPr>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24650" y="4061460"/>
              <a:ext cx="1120140" cy="11201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best in class icon">
              <a:extLst>
                <a:ext uri="{FF2B5EF4-FFF2-40B4-BE49-F238E27FC236}">
                  <a16:creationId xmlns:a16="http://schemas.microsoft.com/office/drawing/2014/main" id="{6A2EE767-D646-4921-B4D0-86EA4F14BB8B}"/>
                </a:ext>
              </a:extLst>
            </p:cNvPr>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2785" y="3771901"/>
              <a:ext cx="1120140" cy="11201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mage result for best in class icon">
              <a:extLst>
                <a:ext uri="{FF2B5EF4-FFF2-40B4-BE49-F238E27FC236}">
                  <a16:creationId xmlns:a16="http://schemas.microsoft.com/office/drawing/2014/main" id="{74027048-500F-4F3C-B732-F3A9EA09A7EB}"/>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000625" y="4204335"/>
              <a:ext cx="1120140" cy="1120140"/>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TextBox 3">
            <a:extLst>
              <a:ext uri="{FF2B5EF4-FFF2-40B4-BE49-F238E27FC236}">
                <a16:creationId xmlns:a16="http://schemas.microsoft.com/office/drawing/2014/main" id="{F2FA9AC4-8A35-4916-A1D5-E2B7BDEE3EA3}"/>
              </a:ext>
            </a:extLst>
          </p:cNvPr>
          <p:cNvSpPr txBox="1"/>
          <p:nvPr/>
        </p:nvSpPr>
        <p:spPr>
          <a:xfrm>
            <a:off x="152400" y="6486435"/>
            <a:ext cx="8530086" cy="276999"/>
          </a:xfrm>
          <a:prstGeom prst="rect">
            <a:avLst/>
          </a:prstGeom>
          <a:noFill/>
        </p:spPr>
        <p:txBody>
          <a:bodyPr wrap="square" rtlCol="0">
            <a:spAutoFit/>
          </a:bodyPr>
          <a:lstStyle/>
          <a:p>
            <a:pPr algn="ctr"/>
            <a:r>
              <a:rPr lang="en-US" sz="1200" dirty="0">
                <a:latin typeface="+mn-lt"/>
              </a:rPr>
              <a:t>See indicator definitions and data sources on Slide 21. </a:t>
            </a:r>
          </a:p>
        </p:txBody>
      </p:sp>
    </p:spTree>
    <p:extLst>
      <p:ext uri="{BB962C8B-B14F-4D97-AF65-F5344CB8AC3E}">
        <p14:creationId xmlns:p14="http://schemas.microsoft.com/office/powerpoint/2010/main" val="298211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But a closer look at </a:t>
            </a:r>
            <a:br>
              <a:rPr lang="en-US" dirty="0">
                <a:latin typeface="+mn-lt"/>
              </a:rPr>
            </a:br>
            <a:r>
              <a:rPr lang="en-US" dirty="0">
                <a:latin typeface="+mn-lt"/>
              </a:rPr>
              <a:t>these indicators by race/ethnicity and gender </a:t>
            </a:r>
            <a:br>
              <a:rPr lang="en-US" dirty="0">
                <a:latin typeface="+mn-lt"/>
              </a:rPr>
            </a:br>
            <a:r>
              <a:rPr lang="en-US" dirty="0">
                <a:latin typeface="+mn-lt"/>
              </a:rPr>
              <a:t>tells </a:t>
            </a:r>
            <a:r>
              <a:rPr lang="en-US" dirty="0"/>
              <a:t>a different story</a:t>
            </a:r>
          </a:p>
        </p:txBody>
      </p:sp>
    </p:spTree>
    <p:extLst>
      <p:ext uri="{BB962C8B-B14F-4D97-AF65-F5344CB8AC3E}">
        <p14:creationId xmlns:p14="http://schemas.microsoft.com/office/powerpoint/2010/main" val="331883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7B1C23A-DE74-4DF1-AC31-75864F333E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438400"/>
            <a:ext cx="7162800" cy="4064979"/>
          </a:xfrm>
          <a:prstGeom prst="rect">
            <a:avLst/>
          </a:prstGeom>
        </p:spPr>
      </p:pic>
      <p:sp>
        <p:nvSpPr>
          <p:cNvPr id="13" name="Title 1">
            <a:extLst>
              <a:ext uri="{FF2B5EF4-FFF2-40B4-BE49-F238E27FC236}">
                <a16:creationId xmlns:a16="http://schemas.microsoft.com/office/drawing/2014/main" id="{1932F257-1E7D-4A10-ABDC-548240FA1029}"/>
              </a:ext>
            </a:extLst>
          </p:cNvPr>
          <p:cNvSpPr>
            <a:spLocks noGrp="1"/>
          </p:cNvSpPr>
          <p:nvPr>
            <p:ph type="title"/>
          </p:nvPr>
        </p:nvSpPr>
        <p:spPr>
          <a:xfrm>
            <a:off x="381000" y="304800"/>
            <a:ext cx="8382000" cy="838200"/>
          </a:xfrm>
        </p:spPr>
        <p:txBody>
          <a:bodyPr/>
          <a:lstStyle/>
          <a:p>
            <a:pPr algn="ctr"/>
            <a:r>
              <a:rPr lang="en-US" sz="3600" dirty="0"/>
              <a:t>The rates vary significantly </a:t>
            </a:r>
            <a:br>
              <a:rPr lang="en-US" sz="3600" dirty="0"/>
            </a:br>
            <a:r>
              <a:rPr lang="en-US" sz="3600" dirty="0"/>
              <a:t>by race/ethnicity and gender</a:t>
            </a:r>
          </a:p>
        </p:txBody>
      </p:sp>
      <p:pic>
        <p:nvPicPr>
          <p:cNvPr id="7" name="Picture 6">
            <a:extLst>
              <a:ext uri="{FF2B5EF4-FFF2-40B4-BE49-F238E27FC236}">
                <a16:creationId xmlns:a16="http://schemas.microsoft.com/office/drawing/2014/main" id="{40A65D0A-2DFB-4D1C-9D2B-918C28D35E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3276600"/>
            <a:ext cx="1138686" cy="1518249"/>
          </a:xfrm>
          <a:prstGeom prst="rect">
            <a:avLst/>
          </a:prstGeom>
        </p:spPr>
      </p:pic>
      <p:sp>
        <p:nvSpPr>
          <p:cNvPr id="8" name="TextBox 7">
            <a:extLst>
              <a:ext uri="{FF2B5EF4-FFF2-40B4-BE49-F238E27FC236}">
                <a16:creationId xmlns:a16="http://schemas.microsoft.com/office/drawing/2014/main" id="{918E307E-BFFD-4CD4-9BEF-546F1536ADCC}"/>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Key Education Indicators: By Race/Ethnicity &amp; Gender</a:t>
            </a:r>
          </a:p>
        </p:txBody>
      </p:sp>
      <p:cxnSp>
        <p:nvCxnSpPr>
          <p:cNvPr id="3" name="Straight Connector 2">
            <a:extLst>
              <a:ext uri="{FF2B5EF4-FFF2-40B4-BE49-F238E27FC236}">
                <a16:creationId xmlns:a16="http://schemas.microsoft.com/office/drawing/2014/main" id="{0DA16BB8-F0D7-4A86-A40E-A36BF706FFF1}"/>
              </a:ext>
            </a:extLst>
          </p:cNvPr>
          <p:cNvCxnSpPr/>
          <p:nvPr/>
        </p:nvCxnSpPr>
        <p:spPr>
          <a:xfrm>
            <a:off x="1060450" y="2946400"/>
            <a:ext cx="990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98CD67F-DDE3-4F19-BDA3-CE5F0CEBFFA7}"/>
              </a:ext>
            </a:extLst>
          </p:cNvPr>
          <p:cNvCxnSpPr/>
          <p:nvPr/>
        </p:nvCxnSpPr>
        <p:spPr>
          <a:xfrm>
            <a:off x="2743200" y="3263900"/>
            <a:ext cx="990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5147EB7-4920-48B4-B4DB-694F8C58D905}"/>
              </a:ext>
            </a:extLst>
          </p:cNvPr>
          <p:cNvCxnSpPr/>
          <p:nvPr/>
        </p:nvCxnSpPr>
        <p:spPr>
          <a:xfrm>
            <a:off x="4425950" y="3994150"/>
            <a:ext cx="990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F8D2894-A1DF-41C2-90F2-845DB91B77FF}"/>
              </a:ext>
            </a:extLst>
          </p:cNvPr>
          <p:cNvCxnSpPr/>
          <p:nvPr/>
        </p:nvCxnSpPr>
        <p:spPr>
          <a:xfrm>
            <a:off x="6121400" y="3803650"/>
            <a:ext cx="9906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993A24F-AFAC-4BEA-84D3-890009F9EBD4}"/>
              </a:ext>
            </a:extLst>
          </p:cNvPr>
          <p:cNvSpPr txBox="1"/>
          <p:nvPr/>
        </p:nvSpPr>
        <p:spPr>
          <a:xfrm>
            <a:off x="2012912" y="2791023"/>
            <a:ext cx="463588" cy="307777"/>
          </a:xfrm>
          <a:prstGeom prst="rect">
            <a:avLst/>
          </a:prstGeom>
          <a:noFill/>
        </p:spPr>
        <p:txBody>
          <a:bodyPr wrap="none" rtlCol="0">
            <a:spAutoFit/>
          </a:bodyPr>
          <a:lstStyle/>
          <a:p>
            <a:r>
              <a:rPr lang="en-US" sz="1400" b="1" dirty="0">
                <a:solidFill>
                  <a:schemeClr val="tx2"/>
                </a:solidFill>
              </a:rPr>
              <a:t>MA</a:t>
            </a:r>
          </a:p>
        </p:txBody>
      </p:sp>
      <p:sp>
        <p:nvSpPr>
          <p:cNvPr id="15" name="TextBox 14">
            <a:extLst>
              <a:ext uri="{FF2B5EF4-FFF2-40B4-BE49-F238E27FC236}">
                <a16:creationId xmlns:a16="http://schemas.microsoft.com/office/drawing/2014/main" id="{A23ECB99-3E23-4CDD-9842-FD1E96FCB6A8}"/>
              </a:ext>
            </a:extLst>
          </p:cNvPr>
          <p:cNvSpPr txBox="1"/>
          <p:nvPr/>
        </p:nvSpPr>
        <p:spPr>
          <a:xfrm>
            <a:off x="3695662" y="3121223"/>
            <a:ext cx="463588" cy="307777"/>
          </a:xfrm>
          <a:prstGeom prst="rect">
            <a:avLst/>
          </a:prstGeom>
          <a:noFill/>
        </p:spPr>
        <p:txBody>
          <a:bodyPr wrap="none" rtlCol="0">
            <a:spAutoFit/>
          </a:bodyPr>
          <a:lstStyle/>
          <a:p>
            <a:r>
              <a:rPr lang="en-US" sz="1400" b="1" dirty="0">
                <a:solidFill>
                  <a:schemeClr val="tx2"/>
                </a:solidFill>
              </a:rPr>
              <a:t>MA</a:t>
            </a:r>
          </a:p>
        </p:txBody>
      </p:sp>
      <p:sp>
        <p:nvSpPr>
          <p:cNvPr id="16" name="TextBox 15">
            <a:extLst>
              <a:ext uri="{FF2B5EF4-FFF2-40B4-BE49-F238E27FC236}">
                <a16:creationId xmlns:a16="http://schemas.microsoft.com/office/drawing/2014/main" id="{523A775D-A1BA-4FAE-930E-015B4C6AA799}"/>
              </a:ext>
            </a:extLst>
          </p:cNvPr>
          <p:cNvSpPr txBox="1"/>
          <p:nvPr/>
        </p:nvSpPr>
        <p:spPr>
          <a:xfrm>
            <a:off x="5372062" y="3840261"/>
            <a:ext cx="463588" cy="307777"/>
          </a:xfrm>
          <a:prstGeom prst="rect">
            <a:avLst/>
          </a:prstGeom>
          <a:noFill/>
        </p:spPr>
        <p:txBody>
          <a:bodyPr wrap="none" rtlCol="0">
            <a:spAutoFit/>
          </a:bodyPr>
          <a:lstStyle/>
          <a:p>
            <a:r>
              <a:rPr lang="en-US" sz="1400" b="1" dirty="0">
                <a:solidFill>
                  <a:schemeClr val="tx2"/>
                </a:solidFill>
              </a:rPr>
              <a:t>MA</a:t>
            </a:r>
          </a:p>
        </p:txBody>
      </p:sp>
      <p:sp>
        <p:nvSpPr>
          <p:cNvPr id="17" name="TextBox 16">
            <a:extLst>
              <a:ext uri="{FF2B5EF4-FFF2-40B4-BE49-F238E27FC236}">
                <a16:creationId xmlns:a16="http://schemas.microsoft.com/office/drawing/2014/main" id="{82F23E7D-E765-4797-A191-4F46AD27DDD7}"/>
              </a:ext>
            </a:extLst>
          </p:cNvPr>
          <p:cNvSpPr txBox="1"/>
          <p:nvPr/>
        </p:nvSpPr>
        <p:spPr>
          <a:xfrm>
            <a:off x="7080212" y="3656111"/>
            <a:ext cx="463588" cy="307777"/>
          </a:xfrm>
          <a:prstGeom prst="rect">
            <a:avLst/>
          </a:prstGeom>
          <a:noFill/>
        </p:spPr>
        <p:txBody>
          <a:bodyPr wrap="none" rtlCol="0">
            <a:spAutoFit/>
          </a:bodyPr>
          <a:lstStyle/>
          <a:p>
            <a:r>
              <a:rPr lang="en-US" sz="1400" b="1" dirty="0">
                <a:solidFill>
                  <a:schemeClr val="tx2"/>
                </a:solidFill>
              </a:rPr>
              <a:t>MA</a:t>
            </a:r>
          </a:p>
        </p:txBody>
      </p:sp>
    </p:spTree>
    <p:extLst>
      <p:ext uri="{BB962C8B-B14F-4D97-AF65-F5344CB8AC3E}">
        <p14:creationId xmlns:p14="http://schemas.microsoft.com/office/powerpoint/2010/main" val="1773711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7B1C23A-DE74-4DF1-AC31-75864F333E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438398"/>
            <a:ext cx="7986436" cy="4047523"/>
          </a:xfrm>
          <a:prstGeom prst="rect">
            <a:avLst/>
          </a:prstGeom>
        </p:spPr>
      </p:pic>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600" dirty="0"/>
              <a:t>White females consistently </a:t>
            </a:r>
            <a:br>
              <a:rPr lang="en-US" sz="3600" dirty="0"/>
            </a:br>
            <a:r>
              <a:rPr lang="en-US" sz="3600" dirty="0"/>
              <a:t>rank at the top of their peers</a:t>
            </a:r>
          </a:p>
        </p:txBody>
      </p:sp>
      <p:sp>
        <p:nvSpPr>
          <p:cNvPr id="8" name="TextBox 7">
            <a:extLst>
              <a:ext uri="{FF2B5EF4-FFF2-40B4-BE49-F238E27FC236}">
                <a16:creationId xmlns:a16="http://schemas.microsoft.com/office/drawing/2014/main" id="{45735B4E-4830-4BF4-926F-521989E10F85}"/>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Key Education Indicators: By Race/Ethnicity &amp; Gender</a:t>
            </a:r>
          </a:p>
        </p:txBody>
      </p:sp>
    </p:spTree>
    <p:extLst>
      <p:ext uri="{BB962C8B-B14F-4D97-AF65-F5344CB8AC3E}">
        <p14:creationId xmlns:p14="http://schemas.microsoft.com/office/powerpoint/2010/main" val="3304503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600" dirty="0"/>
              <a:t>And Latino males consistently </a:t>
            </a:r>
            <a:br>
              <a:rPr lang="en-US" sz="3600" dirty="0"/>
            </a:br>
            <a:r>
              <a:rPr lang="en-US" sz="3600" dirty="0"/>
              <a:t>rank at the bottom</a:t>
            </a:r>
          </a:p>
        </p:txBody>
      </p:sp>
      <p:sp>
        <p:nvSpPr>
          <p:cNvPr id="7" name="TextBox 6">
            <a:extLst>
              <a:ext uri="{FF2B5EF4-FFF2-40B4-BE49-F238E27FC236}">
                <a16:creationId xmlns:a16="http://schemas.microsoft.com/office/drawing/2014/main" id="{C656EB8C-99B3-4A6C-BBCA-40F28EE72E72}"/>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Key Education Indicators: By Race/Ethnicity &amp; Gender</a:t>
            </a:r>
          </a:p>
        </p:txBody>
      </p:sp>
      <p:pic>
        <p:nvPicPr>
          <p:cNvPr id="8" name="Picture 7">
            <a:extLst>
              <a:ext uri="{FF2B5EF4-FFF2-40B4-BE49-F238E27FC236}">
                <a16:creationId xmlns:a16="http://schemas.microsoft.com/office/drawing/2014/main" id="{09851969-E39E-42DD-A3D8-07592E69E8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429477"/>
            <a:ext cx="7819901" cy="4047523"/>
          </a:xfrm>
          <a:prstGeom prst="rect">
            <a:avLst/>
          </a:prstGeom>
        </p:spPr>
      </p:pic>
    </p:spTree>
    <p:extLst>
      <p:ext uri="{BB962C8B-B14F-4D97-AF65-F5344CB8AC3E}">
        <p14:creationId xmlns:p14="http://schemas.microsoft.com/office/powerpoint/2010/main" val="2005848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05CED45-479D-4F59-B8E5-109C8D5839BA}"/>
              </a:ext>
            </a:extLst>
          </p:cNvPr>
          <p:cNvSpPr>
            <a:spLocks noGrp="1"/>
          </p:cNvSpPr>
          <p:nvPr>
            <p:ph type="title"/>
          </p:nvPr>
        </p:nvSpPr>
        <p:spPr>
          <a:xfrm>
            <a:off x="381000" y="304800"/>
            <a:ext cx="8382000" cy="838200"/>
          </a:xfrm>
        </p:spPr>
        <p:txBody>
          <a:bodyPr/>
          <a:lstStyle/>
          <a:p>
            <a:pPr algn="ctr"/>
            <a:r>
              <a:rPr lang="en-US" sz="3600" dirty="0"/>
              <a:t>The gaps are </a:t>
            </a:r>
            <a:r>
              <a:rPr lang="en-US" sz="3600" b="1" i="1" dirty="0">
                <a:latin typeface="+mn-lt"/>
              </a:rPr>
              <a:t>large</a:t>
            </a:r>
          </a:p>
        </p:txBody>
      </p:sp>
      <p:sp>
        <p:nvSpPr>
          <p:cNvPr id="13" name="TextBox 12">
            <a:extLst>
              <a:ext uri="{FF2B5EF4-FFF2-40B4-BE49-F238E27FC236}">
                <a16:creationId xmlns:a16="http://schemas.microsoft.com/office/drawing/2014/main" id="{4C137B78-3272-461D-B065-BB8CA19CBD62}"/>
              </a:ext>
            </a:extLst>
          </p:cNvPr>
          <p:cNvSpPr txBox="1"/>
          <p:nvPr/>
        </p:nvSpPr>
        <p:spPr>
          <a:xfrm>
            <a:off x="304800" y="1676400"/>
            <a:ext cx="8530086" cy="461665"/>
          </a:xfrm>
          <a:prstGeom prst="rect">
            <a:avLst/>
          </a:prstGeom>
          <a:noFill/>
        </p:spPr>
        <p:txBody>
          <a:bodyPr wrap="square" rtlCol="0">
            <a:spAutoFit/>
          </a:bodyPr>
          <a:lstStyle/>
          <a:p>
            <a:pPr algn="ctr"/>
            <a:r>
              <a:rPr lang="en-US" sz="2400" dirty="0">
                <a:latin typeface="Segoe UI Semibold" panose="020B0702040204020203" pitchFamily="34" charset="0"/>
                <a:cs typeface="Segoe UI Semibold" panose="020B0702040204020203" pitchFamily="34" charset="0"/>
              </a:rPr>
              <a:t>MA Key Education Indicators: By Race/Ethnicity &amp; Gender</a:t>
            </a:r>
          </a:p>
        </p:txBody>
      </p:sp>
      <p:pic>
        <p:nvPicPr>
          <p:cNvPr id="15" name="Picture 14">
            <a:extLst>
              <a:ext uri="{FF2B5EF4-FFF2-40B4-BE49-F238E27FC236}">
                <a16:creationId xmlns:a16="http://schemas.microsoft.com/office/drawing/2014/main" id="{9025BFE7-1CAF-43FF-85DB-C838579A68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438398"/>
            <a:ext cx="7682328" cy="4047523"/>
          </a:xfrm>
          <a:prstGeom prst="rect">
            <a:avLst/>
          </a:prstGeom>
        </p:spPr>
      </p:pic>
    </p:spTree>
    <p:extLst>
      <p:ext uri="{BB962C8B-B14F-4D97-AF65-F5344CB8AC3E}">
        <p14:creationId xmlns:p14="http://schemas.microsoft.com/office/powerpoint/2010/main" val="886882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2526</TotalTime>
  <Words>732</Words>
  <Application>Microsoft Office PowerPoint</Application>
  <PresentationFormat>On-screen Show (4:3)</PresentationFormat>
  <Paragraphs>110</Paragraphs>
  <Slides>21</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Calibri</vt:lpstr>
      <vt:lpstr>Corbel</vt:lpstr>
      <vt:lpstr>Franklin Gothic Demi</vt:lpstr>
      <vt:lpstr>Segoe UI</vt:lpstr>
      <vt:lpstr>Segoe UI Bold</vt:lpstr>
      <vt:lpstr>Segoe UI Semibold</vt:lpstr>
      <vt:lpstr>Wingdings</vt:lpstr>
      <vt:lpstr>Wingdings 2</vt:lpstr>
      <vt:lpstr>Wingdings 3</vt:lpstr>
      <vt:lpstr>DHE PowerPoint</vt:lpstr>
      <vt:lpstr>Equity Strategic Framework</vt:lpstr>
      <vt:lpstr>Vision Statement </vt:lpstr>
      <vt:lpstr>When we look at  Massachusetts as a whole, there is much to celebrate</vt:lpstr>
      <vt:lpstr>Massachusetts tops the nation in  many key education indicators</vt:lpstr>
      <vt:lpstr>But a closer look at  these indicators by race/ethnicity and gender  tells a different story</vt:lpstr>
      <vt:lpstr>The rates vary significantly  by race/ethnicity and gender</vt:lpstr>
      <vt:lpstr>White females consistently  rank at the top of their peers</vt:lpstr>
      <vt:lpstr>And Latino males consistently  rank at the bottom</vt:lpstr>
      <vt:lpstr>The gaps are large</vt:lpstr>
      <vt:lpstr>Trend data show these disparities have  been persistent</vt:lpstr>
      <vt:lpstr>And in the case of  college-going rates…</vt:lpstr>
      <vt:lpstr>… the rate for Latino males  is actually declining</vt:lpstr>
      <vt:lpstr>Coupled with population projections for Massachusetts, these findings give even more cause for concern</vt:lpstr>
      <vt:lpstr>Not only will Massachusetts be seeing a decline in overall numbers of HS grads…</vt:lpstr>
      <vt:lpstr>… but Latinx students also represent a rapidly growing segment of the pipeline</vt:lpstr>
      <vt:lpstr>By 2032, nearly 1 in 4 students  in the pipeline will be Latinx</vt:lpstr>
      <vt:lpstr>Programs like  100 Males to College  provide additional academic supports for motivated but underprivileged students, with an emphasis on males of color</vt:lpstr>
      <vt:lpstr>100 Males to College is having  an impact on the students it serves</vt:lpstr>
      <vt:lpstr>Next Steps</vt:lpstr>
      <vt:lpstr>Next Steps</vt:lpstr>
      <vt:lpstr>Notes: Key Education Indicators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dc:title>
  <dc:creator>Mealey, Sarah (DHE)</dc:creator>
  <cp:lastModifiedBy>Mealey, Sarah (DHE)</cp:lastModifiedBy>
  <cp:revision>65</cp:revision>
  <cp:lastPrinted>2017-01-23T15:41:30Z</cp:lastPrinted>
  <dcterms:created xsi:type="dcterms:W3CDTF">2019-01-15T20:44:10Z</dcterms:created>
  <dcterms:modified xsi:type="dcterms:W3CDTF">2019-01-30T15:58:03Z</dcterms:modified>
</cp:coreProperties>
</file>